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98" r:id="rId76"/>
    <p:sldId id="299" r:id="rId77"/>
    <p:sldId id="300" r:id="rId78"/>
    <p:sldId id="301" r:id="rId79"/>
    <p:sldId id="302" r:id="rId80"/>
    <p:sldId id="303" r:id="rId81"/>
    <p:sldId id="304" r:id="rId82"/>
    <p:sldId id="305" r:id="rId83"/>
    <p:sldId id="306" r:id="rId84"/>
    <p:sldId id="307" r:id="rId85"/>
    <p:sldId id="308" r:id="rId86"/>
    <p:sldId id="309" r:id="rId87"/>
    <p:sldId id="310" r:id="rId88"/>
    <p:sldId id="311" r:id="rId8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League Spartan" charset="1" panose="00000800000000000000"/>
      <p:regular r:id="rId10"/>
    </p:embeddedFont>
    <p:embeddedFont>
      <p:font typeface="TT Commons Pro Expanded" charset="1" panose="020B0103030102020204"/>
      <p:regular r:id="rId11"/>
    </p:embeddedFont>
    <p:embeddedFont>
      <p:font typeface="TT Commons Pro Expanded Bold" charset="1" panose="020B0103030102020204"/>
      <p:regular r:id="rId12"/>
    </p:embeddedFont>
    <p:embeddedFont>
      <p:font typeface="TT Commons Pro Expanded Italics" charset="1" panose="020B0103030102020204"/>
      <p:regular r:id="rId13"/>
    </p:embeddedFont>
    <p:embeddedFont>
      <p:font typeface="TT Commons Pro Expanded Bold Italics" charset="1" panose="020B0103030102020204"/>
      <p:regular r:id="rId14"/>
    </p:embeddedFont>
    <p:embeddedFont>
      <p:font typeface="Aileron" charset="1" panose="00000500000000000000"/>
      <p:regular r:id="rId15"/>
    </p:embeddedFont>
    <p:embeddedFont>
      <p:font typeface="Aileron Bold" charset="1" panose="00000800000000000000"/>
      <p:regular r:id="rId16"/>
    </p:embeddedFont>
    <p:embeddedFont>
      <p:font typeface="Aileron Italics" charset="1" panose="00000500000000000000"/>
      <p:regular r:id="rId17"/>
    </p:embeddedFont>
    <p:embeddedFont>
      <p:font typeface="Aileron Bold Italics" charset="1" panose="00000800000000000000"/>
      <p:regular r:id="rId18"/>
    </p:embeddedFont>
    <p:embeddedFont>
      <p:font typeface="Aileron Thin" charset="1" panose="00000300000000000000"/>
      <p:regular r:id="rId19"/>
    </p:embeddedFont>
    <p:embeddedFont>
      <p:font typeface="Aileron Thin Italics" charset="1" panose="00000300000000000000"/>
      <p:regular r:id="rId20"/>
    </p:embeddedFont>
    <p:embeddedFont>
      <p:font typeface="Aileron Light" charset="1" panose="00000400000000000000"/>
      <p:regular r:id="rId21"/>
    </p:embeddedFont>
    <p:embeddedFont>
      <p:font typeface="Aileron Light Italics" charset="1" panose="00000400000000000000"/>
      <p:regular r:id="rId22"/>
    </p:embeddedFont>
    <p:embeddedFont>
      <p:font typeface="Aileron Ultra-Bold" charset="1" panose="00000A00000000000000"/>
      <p:regular r:id="rId23"/>
    </p:embeddedFont>
    <p:embeddedFont>
      <p:font typeface="Aileron Ultra-Bold Italics" charset="1" panose="00000A00000000000000"/>
      <p:regular r:id="rId24"/>
    </p:embeddedFont>
    <p:embeddedFont>
      <p:font typeface="Aileron Heavy" charset="1" panose="00000A00000000000000"/>
      <p:regular r:id="rId25"/>
    </p:embeddedFont>
    <p:embeddedFont>
      <p:font typeface="Aileron Heavy Italics" charset="1" panose="00000A00000000000000"/>
      <p:regular r:id="rId26"/>
    </p:embeddedFont>
    <p:embeddedFont>
      <p:font typeface="Saira Condensed" charset="1" panose="00000506000000000000"/>
      <p:regular r:id="rId27"/>
    </p:embeddedFont>
    <p:embeddedFont>
      <p:font typeface="Saira Condensed Bold" charset="1" panose="00000806000000000000"/>
      <p:regular r:id="rId28"/>
    </p:embeddedFont>
    <p:embeddedFont>
      <p:font typeface="Saira Condensed Thin" charset="1" panose="00000306000000000000"/>
      <p:regular r:id="rId29"/>
    </p:embeddedFont>
    <p:embeddedFont>
      <p:font typeface="Saira Condensed Medium" charset="1" panose="00000606000000000000"/>
      <p:regular r:id="rId30"/>
    </p:embeddedFont>
    <p:embeddedFont>
      <p:font typeface="Saira Condensed Ultra-Bold" charset="1" panose="00000906000000000000"/>
      <p:regular r:id="rId31"/>
    </p:embeddedFont>
    <p:embeddedFont>
      <p:font typeface="Saira Condensed Heavy" charset="1" panose="00000A06000000000000"/>
      <p:regular r:id="rId32"/>
    </p:embeddedFont>
    <p:embeddedFont>
      <p:font typeface="Didact Gothic" charset="1" panose="000005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slides/slide1.xml" Type="http://schemas.openxmlformats.org/officeDocument/2006/relationships/slide"/><Relationship Id="rId35" Target="slides/slide2.xml" Type="http://schemas.openxmlformats.org/officeDocument/2006/relationships/slide"/><Relationship Id="rId36" Target="slides/slide3.xml" Type="http://schemas.openxmlformats.org/officeDocument/2006/relationships/slide"/><Relationship Id="rId37" Target="slides/slide4.xml" Type="http://schemas.openxmlformats.org/officeDocument/2006/relationships/slide"/><Relationship Id="rId38" Target="slides/slide5.xml" Type="http://schemas.openxmlformats.org/officeDocument/2006/relationships/slide"/><Relationship Id="rId39" Target="slides/slide6.xml" Type="http://schemas.openxmlformats.org/officeDocument/2006/relationships/slide"/><Relationship Id="rId4" Target="theme/theme1.xml" Type="http://schemas.openxmlformats.org/officeDocument/2006/relationships/theme"/><Relationship Id="rId40" Target="slides/slide7.xml" Type="http://schemas.openxmlformats.org/officeDocument/2006/relationships/slide"/><Relationship Id="rId41" Target="slides/slide8.xml" Type="http://schemas.openxmlformats.org/officeDocument/2006/relationships/slide"/><Relationship Id="rId42" Target="slides/slide9.xml" Type="http://schemas.openxmlformats.org/officeDocument/2006/relationships/slide"/><Relationship Id="rId43" Target="slides/slide10.xml" Type="http://schemas.openxmlformats.org/officeDocument/2006/relationships/slide"/><Relationship Id="rId44" Target="slides/slide11.xml" Type="http://schemas.openxmlformats.org/officeDocument/2006/relationships/slide"/><Relationship Id="rId45" Target="slides/slide12.xml" Type="http://schemas.openxmlformats.org/officeDocument/2006/relationships/slide"/><Relationship Id="rId46" Target="slides/slide13.xml" Type="http://schemas.openxmlformats.org/officeDocument/2006/relationships/slide"/><Relationship Id="rId47" Target="slides/slide14.xml" Type="http://schemas.openxmlformats.org/officeDocument/2006/relationships/slide"/><Relationship Id="rId48" Target="slides/slide15.xml" Type="http://schemas.openxmlformats.org/officeDocument/2006/relationships/slide"/><Relationship Id="rId49" Target="slides/slide16.xml" Type="http://schemas.openxmlformats.org/officeDocument/2006/relationships/slide"/><Relationship Id="rId5" Target="tableStyles.xml" Type="http://schemas.openxmlformats.org/officeDocument/2006/relationships/tableStyles"/><Relationship Id="rId50" Target="slides/slide17.xml" Type="http://schemas.openxmlformats.org/officeDocument/2006/relationships/slide"/><Relationship Id="rId51" Target="slides/slide18.xml" Type="http://schemas.openxmlformats.org/officeDocument/2006/relationships/slide"/><Relationship Id="rId52" Target="slides/slide19.xml" Type="http://schemas.openxmlformats.org/officeDocument/2006/relationships/slide"/><Relationship Id="rId53" Target="slides/slide20.xml" Type="http://schemas.openxmlformats.org/officeDocument/2006/relationships/slide"/><Relationship Id="rId54" Target="slides/slide21.xml" Type="http://schemas.openxmlformats.org/officeDocument/2006/relationships/slide"/><Relationship Id="rId55" Target="slides/slide22.xml" Type="http://schemas.openxmlformats.org/officeDocument/2006/relationships/slide"/><Relationship Id="rId56" Target="slides/slide23.xml" Type="http://schemas.openxmlformats.org/officeDocument/2006/relationships/slide"/><Relationship Id="rId57" Target="slides/slide24.xml" Type="http://schemas.openxmlformats.org/officeDocument/2006/relationships/slide"/><Relationship Id="rId58" Target="slides/slide25.xml" Type="http://schemas.openxmlformats.org/officeDocument/2006/relationships/slide"/><Relationship Id="rId59" Target="slides/slide26.xml" Type="http://schemas.openxmlformats.org/officeDocument/2006/relationships/slide"/><Relationship Id="rId6" Target="fonts/font6.fntdata" Type="http://schemas.openxmlformats.org/officeDocument/2006/relationships/font"/><Relationship Id="rId60" Target="slides/slide27.xml" Type="http://schemas.openxmlformats.org/officeDocument/2006/relationships/slide"/><Relationship Id="rId61" Target="slides/slide28.xml" Type="http://schemas.openxmlformats.org/officeDocument/2006/relationships/slide"/><Relationship Id="rId62" Target="slides/slide29.xml" Type="http://schemas.openxmlformats.org/officeDocument/2006/relationships/slide"/><Relationship Id="rId63" Target="slides/slide30.xml" Type="http://schemas.openxmlformats.org/officeDocument/2006/relationships/slide"/><Relationship Id="rId64" Target="slides/slide31.xml" Type="http://schemas.openxmlformats.org/officeDocument/2006/relationships/slide"/><Relationship Id="rId65" Target="slides/slide32.xml" Type="http://schemas.openxmlformats.org/officeDocument/2006/relationships/slide"/><Relationship Id="rId66" Target="slides/slide33.xml" Type="http://schemas.openxmlformats.org/officeDocument/2006/relationships/slide"/><Relationship Id="rId67" Target="slides/slide34.xml" Type="http://schemas.openxmlformats.org/officeDocument/2006/relationships/slide"/><Relationship Id="rId68" Target="slides/slide35.xml" Type="http://schemas.openxmlformats.org/officeDocument/2006/relationships/slide"/><Relationship Id="rId69" Target="slides/slide36.xml" Type="http://schemas.openxmlformats.org/officeDocument/2006/relationships/slide"/><Relationship Id="rId7" Target="fonts/font7.fntdata" Type="http://schemas.openxmlformats.org/officeDocument/2006/relationships/font"/><Relationship Id="rId70" Target="slides/slide37.xml" Type="http://schemas.openxmlformats.org/officeDocument/2006/relationships/slide"/><Relationship Id="rId71" Target="slides/slide38.xml" Type="http://schemas.openxmlformats.org/officeDocument/2006/relationships/slide"/><Relationship Id="rId72" Target="slides/slide39.xml" Type="http://schemas.openxmlformats.org/officeDocument/2006/relationships/slide"/><Relationship Id="rId73" Target="slides/slide40.xml" Type="http://schemas.openxmlformats.org/officeDocument/2006/relationships/slide"/><Relationship Id="rId74" Target="slides/slide41.xml" Type="http://schemas.openxmlformats.org/officeDocument/2006/relationships/slide"/><Relationship Id="rId75" Target="slides/slide42.xml" Type="http://schemas.openxmlformats.org/officeDocument/2006/relationships/slide"/><Relationship Id="rId76" Target="slides/slide43.xml" Type="http://schemas.openxmlformats.org/officeDocument/2006/relationships/slide"/><Relationship Id="rId77" Target="slides/slide44.xml" Type="http://schemas.openxmlformats.org/officeDocument/2006/relationships/slide"/><Relationship Id="rId78" Target="slides/slide45.xml" Type="http://schemas.openxmlformats.org/officeDocument/2006/relationships/slide"/><Relationship Id="rId79" Target="slides/slide46.xml" Type="http://schemas.openxmlformats.org/officeDocument/2006/relationships/slide"/><Relationship Id="rId8" Target="fonts/font8.fntdata" Type="http://schemas.openxmlformats.org/officeDocument/2006/relationships/font"/><Relationship Id="rId80" Target="slides/slide47.xml" Type="http://schemas.openxmlformats.org/officeDocument/2006/relationships/slide"/><Relationship Id="rId81" Target="slides/slide48.xml" Type="http://schemas.openxmlformats.org/officeDocument/2006/relationships/slide"/><Relationship Id="rId82" Target="slides/slide49.xml" Type="http://schemas.openxmlformats.org/officeDocument/2006/relationships/slide"/><Relationship Id="rId83" Target="slides/slide50.xml" Type="http://schemas.openxmlformats.org/officeDocument/2006/relationships/slide"/><Relationship Id="rId84" Target="slides/slide51.xml" Type="http://schemas.openxmlformats.org/officeDocument/2006/relationships/slide"/><Relationship Id="rId85" Target="slides/slide52.xml" Type="http://schemas.openxmlformats.org/officeDocument/2006/relationships/slide"/><Relationship Id="rId86" Target="slides/slide53.xml" Type="http://schemas.openxmlformats.org/officeDocument/2006/relationships/slide"/><Relationship Id="rId87" Target="slides/slide54.xml" Type="http://schemas.openxmlformats.org/officeDocument/2006/relationships/slide"/><Relationship Id="rId88" Target="slides/slide55.xml" Type="http://schemas.openxmlformats.org/officeDocument/2006/relationships/slide"/><Relationship Id="rId89" Target="slides/slide56.xml" Type="http://schemas.openxmlformats.org/officeDocument/2006/relationships/slide"/><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59.png" Type="http://schemas.openxmlformats.org/officeDocument/2006/relationships/image"/><Relationship Id="rId6" Target="../media/image6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61.png" Type="http://schemas.openxmlformats.org/officeDocument/2006/relationships/image"/><Relationship Id="rId6" Target="../media/image62.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71.png" Type="http://schemas.openxmlformats.org/officeDocument/2006/relationships/image"/><Relationship Id="rId6" Target="../media/image72.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75.png" Type="http://schemas.openxmlformats.org/officeDocument/2006/relationships/image"/><Relationship Id="rId6" Target="../media/image76.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77.png" Type="http://schemas.openxmlformats.org/officeDocument/2006/relationships/image"/><Relationship Id="rId6" Target="../media/image7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5.png" Type="http://schemas.openxmlformats.org/officeDocument/2006/relationships/image"/><Relationship Id="rId6" Target="../media/image86.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7.png" Type="http://schemas.openxmlformats.org/officeDocument/2006/relationships/image"/><Relationship Id="rId6" Target="../media/image88.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9.png" Type="http://schemas.openxmlformats.org/officeDocument/2006/relationships/image"/><Relationship Id="rId6" Target="../media/image90.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91.png" Type="http://schemas.openxmlformats.org/officeDocument/2006/relationships/image"/><Relationship Id="rId6" Target="../media/image92.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93.png" Type="http://schemas.openxmlformats.org/officeDocument/2006/relationships/image"/><Relationship Id="rId6" Target="../media/image94.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95.png" Type="http://schemas.openxmlformats.org/officeDocument/2006/relationships/image"/><Relationship Id="rId6" Target="../media/image96.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03.png" Type="http://schemas.openxmlformats.org/officeDocument/2006/relationships/image"/><Relationship Id="rId6" Target="../media/image104.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05.png" Type="http://schemas.openxmlformats.org/officeDocument/2006/relationships/image"/><Relationship Id="rId6" Target="../media/image10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AutoShape 3" id="3"/>
          <p:cNvSpPr/>
          <p:nvPr/>
        </p:nvSpPr>
        <p:spPr>
          <a:xfrm>
            <a:off x="5897880" y="2196579"/>
            <a:ext cx="6492240" cy="0"/>
          </a:xfrm>
          <a:prstGeom prst="line">
            <a:avLst/>
          </a:prstGeom>
          <a:ln cap="flat" w="28575">
            <a:solidFill>
              <a:srgbClr val="FFFFFF"/>
            </a:solidFill>
            <a:prstDash val="solid"/>
            <a:headEnd type="oval" len="lg" w="lg"/>
            <a:tailEnd type="oval" len="lg" w="lg"/>
          </a:ln>
        </p:spPr>
      </p:sp>
      <p:sp>
        <p:nvSpPr>
          <p:cNvPr name="Freeform 4" id="4"/>
          <p:cNvSpPr/>
          <p:nvPr/>
        </p:nvSpPr>
        <p:spPr>
          <a:xfrm flipH="false" flipV="false" rot="0">
            <a:off x="609859" y="5554425"/>
            <a:ext cx="3705950" cy="4001025"/>
          </a:xfrm>
          <a:custGeom>
            <a:avLst/>
            <a:gdLst/>
            <a:ahLst/>
            <a:cxnLst/>
            <a:rect r="r" b="b" t="t" l="l"/>
            <a:pathLst>
              <a:path h="4001025" w="3705950">
                <a:moveTo>
                  <a:pt x="0" y="0"/>
                </a:moveTo>
                <a:lnTo>
                  <a:pt x="3705950" y="0"/>
                </a:lnTo>
                <a:lnTo>
                  <a:pt x="3705950" y="4001026"/>
                </a:lnTo>
                <a:lnTo>
                  <a:pt x="0" y="4001026"/>
                </a:lnTo>
                <a:lnTo>
                  <a:pt x="0" y="0"/>
                </a:lnTo>
                <a:close/>
              </a:path>
            </a:pathLst>
          </a:custGeom>
          <a:blipFill>
            <a:blip r:embed="rId3"/>
            <a:stretch>
              <a:fillRect l="0" t="0" r="0" b="0"/>
            </a:stretch>
          </a:blipFill>
        </p:spPr>
      </p:sp>
      <p:sp>
        <p:nvSpPr>
          <p:cNvPr name="Freeform 5" id="5"/>
          <p:cNvSpPr/>
          <p:nvPr/>
        </p:nvSpPr>
        <p:spPr>
          <a:xfrm flipH="false" flipV="false" rot="0">
            <a:off x="13467048" y="729837"/>
            <a:ext cx="4165595" cy="5795610"/>
          </a:xfrm>
          <a:custGeom>
            <a:avLst/>
            <a:gdLst/>
            <a:ahLst/>
            <a:cxnLst/>
            <a:rect r="r" b="b" t="t" l="l"/>
            <a:pathLst>
              <a:path h="5795610" w="4165595">
                <a:moveTo>
                  <a:pt x="0" y="0"/>
                </a:moveTo>
                <a:lnTo>
                  <a:pt x="4165594" y="0"/>
                </a:lnTo>
                <a:lnTo>
                  <a:pt x="4165594" y="5795609"/>
                </a:lnTo>
                <a:lnTo>
                  <a:pt x="0" y="5795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07841" y="3168173"/>
            <a:ext cx="12359207" cy="2143132"/>
          </a:xfrm>
          <a:prstGeom prst="rect">
            <a:avLst/>
          </a:prstGeom>
        </p:spPr>
        <p:txBody>
          <a:bodyPr anchor="t" rtlCol="false" tIns="0" lIns="0" bIns="0" rIns="0">
            <a:spAutoFit/>
          </a:bodyPr>
          <a:lstStyle/>
          <a:p>
            <a:pPr algn="ctr">
              <a:lnSpc>
                <a:spcPts val="8325"/>
              </a:lnSpc>
            </a:pPr>
            <a:r>
              <a:rPr lang="en-US" sz="7500">
                <a:solidFill>
                  <a:srgbClr val="FFFFFF"/>
                </a:solidFill>
                <a:latin typeface="Saira Condensed Medium"/>
              </a:rPr>
              <a:t>ALLA SCUOLA DI VITA DELLA CROCE...</a:t>
            </a:r>
          </a:p>
          <a:p>
            <a:pPr algn="ctr">
              <a:lnSpc>
                <a:spcPts val="8325"/>
              </a:lnSpc>
            </a:pPr>
            <a:r>
              <a:rPr lang="en-US" sz="7500">
                <a:solidFill>
                  <a:srgbClr val="FFFFFF"/>
                </a:solidFill>
                <a:latin typeface="Saira Condensed Medium"/>
              </a:rPr>
              <a:t>PER RAVVIVARE LA NOSTRA VITA</a:t>
            </a:r>
          </a:p>
        </p:txBody>
      </p:sp>
      <p:sp>
        <p:nvSpPr>
          <p:cNvPr name="TextBox 7" id="7"/>
          <p:cNvSpPr txBox="true"/>
          <p:nvPr/>
        </p:nvSpPr>
        <p:spPr>
          <a:xfrm rot="0">
            <a:off x="5310278" y="7656613"/>
            <a:ext cx="10586997" cy="1427988"/>
          </a:xfrm>
          <a:prstGeom prst="rect">
            <a:avLst/>
          </a:prstGeom>
        </p:spPr>
        <p:txBody>
          <a:bodyPr anchor="t" rtlCol="false" tIns="0" lIns="0" bIns="0" rIns="0">
            <a:spAutoFit/>
          </a:bodyPr>
          <a:lstStyle/>
          <a:p>
            <a:pPr algn="ctr">
              <a:lnSpc>
                <a:spcPts val="5811"/>
              </a:lnSpc>
            </a:pPr>
            <a:r>
              <a:rPr lang="en-US" sz="3900" spc="117">
                <a:solidFill>
                  <a:srgbClr val="FFFFFF"/>
                </a:solidFill>
                <a:latin typeface="TT Commons Pro Expanded Bold"/>
              </a:rPr>
              <a:t>Veglia di preghiera - 25 Marzo 2024</a:t>
            </a:r>
          </a:p>
          <a:p>
            <a:pPr algn="ctr">
              <a:lnSpc>
                <a:spcPts val="5811"/>
              </a:lnSpc>
            </a:pPr>
            <a:r>
              <a:rPr lang="en-US" sz="3900" spc="117">
                <a:solidFill>
                  <a:srgbClr val="FFFFFF"/>
                </a:solidFill>
                <a:latin typeface="TT Commons Pro Expanded Bold"/>
              </a:rPr>
              <a:t>Chiesa di Muradello</a:t>
            </a:r>
          </a:p>
        </p:txBody>
      </p:sp>
      <p:sp>
        <p:nvSpPr>
          <p:cNvPr name="TextBox 8" id="8"/>
          <p:cNvSpPr txBox="true"/>
          <p:nvPr/>
        </p:nvSpPr>
        <p:spPr>
          <a:xfrm rot="0">
            <a:off x="6021620" y="1237654"/>
            <a:ext cx="6244760" cy="401956"/>
          </a:xfrm>
          <a:prstGeom prst="rect">
            <a:avLst/>
          </a:prstGeom>
        </p:spPr>
        <p:txBody>
          <a:bodyPr anchor="t" rtlCol="false" tIns="0" lIns="0" bIns="0" rIns="0">
            <a:spAutoFit/>
          </a:bodyPr>
          <a:lstStyle/>
          <a:p>
            <a:pPr algn="ctr">
              <a:lnSpc>
                <a:spcPts val="3060"/>
              </a:lnSpc>
            </a:pPr>
            <a:r>
              <a:rPr lang="en-US" sz="3000">
                <a:solidFill>
                  <a:srgbClr val="FFFFFF"/>
                </a:solidFill>
                <a:latin typeface="TT Commons Pro Expanded Bold"/>
              </a:rPr>
              <a:t>SETTIMANA SANTA 2024</a:t>
            </a:r>
          </a:p>
        </p:txBody>
      </p:sp>
      <p:sp>
        <p:nvSpPr>
          <p:cNvPr name="AutoShape 9" id="9"/>
          <p:cNvSpPr/>
          <p:nvPr/>
        </p:nvSpPr>
        <p:spPr>
          <a:xfrm>
            <a:off x="5008363" y="6797005"/>
            <a:ext cx="9034230" cy="0"/>
          </a:xfrm>
          <a:prstGeom prst="line">
            <a:avLst/>
          </a:prstGeom>
          <a:ln cap="flat" w="28575">
            <a:solidFill>
              <a:srgbClr val="FFFFFF"/>
            </a:solidFill>
            <a:prstDash val="solid"/>
            <a:headEnd type="oval" len="lg" w="lg"/>
            <a:tailEnd type="oval" len="lg" w="lg"/>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280184" y="3274695"/>
            <a:ext cx="9232632" cy="37185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a:t>
            </a:r>
            <a:r>
              <a:rPr lang="en-US" sz="3999" spc="31">
                <a:solidFill>
                  <a:srgbClr val="F5F5F5"/>
                </a:solidFill>
                <a:latin typeface="TT Commons Pro Expanded Bold Italics"/>
              </a:rPr>
              <a:t>Gesù guarì molti che stavano afflitti da varie malattie e scacciò molti demoni…</a:t>
            </a:r>
            <a:r>
              <a:rPr lang="en-US" sz="3999" spc="31">
                <a:solidFill>
                  <a:srgbClr val="F5F5F5"/>
                </a:solidFill>
                <a:latin typeface="TT Commons Pro Expanded Bold"/>
              </a:rPr>
              <a:t>” (Mc 1,32-33). Cioè: pratica della misericordia e liberare le persone da ogni forza maligna.</a:t>
            </a:r>
          </a:p>
        </p:txBody>
      </p:sp>
      <p:sp>
        <p:nvSpPr>
          <p:cNvPr name="Freeform 5" id="5"/>
          <p:cNvSpPr/>
          <p:nvPr/>
        </p:nvSpPr>
        <p:spPr>
          <a:xfrm flipH="false" flipV="false" rot="0">
            <a:off x="1765724" y="3086100"/>
            <a:ext cx="4177462" cy="4114800"/>
          </a:xfrm>
          <a:custGeom>
            <a:avLst/>
            <a:gdLst/>
            <a:ahLst/>
            <a:cxnLst/>
            <a:rect r="r" b="b" t="t" l="l"/>
            <a:pathLst>
              <a:path h="4114800" w="4177462">
                <a:moveTo>
                  <a:pt x="0" y="0"/>
                </a:moveTo>
                <a:lnTo>
                  <a:pt x="4177462" y="0"/>
                </a:lnTo>
                <a:lnTo>
                  <a:pt x="41774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95776" y="3467649"/>
            <a:ext cx="3880407" cy="3351701"/>
          </a:xfrm>
          <a:custGeom>
            <a:avLst/>
            <a:gdLst/>
            <a:ahLst/>
            <a:cxnLst/>
            <a:rect r="r" b="b" t="t" l="l"/>
            <a:pathLst>
              <a:path h="3351701" w="3880407">
                <a:moveTo>
                  <a:pt x="0" y="0"/>
                </a:moveTo>
                <a:lnTo>
                  <a:pt x="3880407" y="0"/>
                </a:lnTo>
                <a:lnTo>
                  <a:pt x="3880407" y="3351702"/>
                </a:lnTo>
                <a:lnTo>
                  <a:pt x="0" y="33517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6644751" y="3855910"/>
            <a:ext cx="9850891" cy="2556129"/>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Le prime minacce: “</a:t>
            </a:r>
            <a:r>
              <a:rPr lang="en-US" sz="4099" spc="32">
                <a:solidFill>
                  <a:srgbClr val="F5F5F5"/>
                </a:solidFill>
                <a:latin typeface="TT Commons Pro Expanded Bold Italics"/>
              </a:rPr>
              <a:t>E i farisei uscirono subito con gli erodiani e tennero consiglio contro di lui per farlo morire</a:t>
            </a:r>
            <a:r>
              <a:rPr lang="en-US" sz="4099" spc="32">
                <a:solidFill>
                  <a:srgbClr val="F5F5F5"/>
                </a:solidFill>
                <a:latin typeface="TT Commons Pro Expanded Bold"/>
              </a:rPr>
              <a:t>” (Mc 3, 6).</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79411" y="3086100"/>
            <a:ext cx="5216862" cy="4114800"/>
          </a:xfrm>
          <a:custGeom>
            <a:avLst/>
            <a:gdLst/>
            <a:ahLst/>
            <a:cxnLst/>
            <a:rect r="r" b="b" t="t" l="l"/>
            <a:pathLst>
              <a:path h="4114800" w="5216862">
                <a:moveTo>
                  <a:pt x="0" y="0"/>
                </a:moveTo>
                <a:lnTo>
                  <a:pt x="5216862" y="0"/>
                </a:lnTo>
                <a:lnTo>
                  <a:pt x="52168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7503444" y="3855910"/>
            <a:ext cx="8854808" cy="2556129"/>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Raccomandazioni di Gesù: “</a:t>
            </a:r>
            <a:r>
              <a:rPr lang="en-US" sz="4099" spc="32">
                <a:solidFill>
                  <a:srgbClr val="F5F5F5"/>
                </a:solidFill>
                <a:latin typeface="TT Commons Pro Expanded Bold Italics"/>
              </a:rPr>
              <a:t>Fate attenzione, guardatevi dal lievito dei farisei e dal lievito di Erode</a:t>
            </a:r>
            <a:r>
              <a:rPr lang="en-US" sz="4099" spc="32">
                <a:solidFill>
                  <a:srgbClr val="F5F5F5"/>
                </a:solidFill>
                <a:latin typeface="TT Commons Pro Expanded Bold"/>
              </a:rPr>
              <a:t>” (Mc 8,14-15).</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400401" y="2898648"/>
            <a:ext cx="8854808" cy="4470654"/>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Gesù non era un ingenuo. Cominciò a insegnar loro che il Figlio dell’uomo doveva molto soffrire, ed essere riprovato dagli anziani, dai sommi sacerdoti e dagli scribi, poi venire ucciso… (Mc 8,31).</a:t>
            </a:r>
          </a:p>
        </p:txBody>
      </p:sp>
      <p:sp>
        <p:nvSpPr>
          <p:cNvPr name="Freeform 5" id="5"/>
          <p:cNvSpPr/>
          <p:nvPr/>
        </p:nvSpPr>
        <p:spPr>
          <a:xfrm flipH="false" flipV="false" rot="0">
            <a:off x="2098676" y="3086100"/>
            <a:ext cx="4129818" cy="4114800"/>
          </a:xfrm>
          <a:custGeom>
            <a:avLst/>
            <a:gdLst/>
            <a:ahLst/>
            <a:cxnLst/>
            <a:rect r="r" b="b" t="t" l="l"/>
            <a:pathLst>
              <a:path h="4114800" w="4129818">
                <a:moveTo>
                  <a:pt x="0" y="0"/>
                </a:moveTo>
                <a:lnTo>
                  <a:pt x="4129817" y="0"/>
                </a:lnTo>
                <a:lnTo>
                  <a:pt x="41298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163884" y="2260473"/>
            <a:ext cx="10589366" cy="5747004"/>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E poi di nuovo: “Partiti di là, attraversavano la Galilea, ma egli non voleva che alcuno lo sapesse. Istruiva infatti i suoi discepoli e diceva loro: il Figlio dell’uomo sta per essere consegnato nelle mani degli uomini e lo uccideranno; ma una volta ucciso, dopo tre giorni, risusciterà” (Mc 9,30-31).</a:t>
            </a:r>
          </a:p>
        </p:txBody>
      </p:sp>
      <p:sp>
        <p:nvSpPr>
          <p:cNvPr name="Freeform 5" id="5"/>
          <p:cNvSpPr/>
          <p:nvPr/>
        </p:nvSpPr>
        <p:spPr>
          <a:xfrm flipH="false" flipV="false" rot="0">
            <a:off x="1625317"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35622" y="1941385"/>
            <a:ext cx="10589366" cy="6385179"/>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E ancora: “</a:t>
            </a:r>
            <a:r>
              <a:rPr lang="en-US" sz="4099" spc="32">
                <a:solidFill>
                  <a:srgbClr val="F5F5F5"/>
                </a:solidFill>
                <a:latin typeface="TT Commons Pro Expanded Bold Italics"/>
              </a:rPr>
              <a:t>Mentre erano in viaggio per salire a Gerusalemme, Gesù camminava davanti a loro ed essi erano stupiti; coloro che venivano dietro, erano pieni di timore… Gesù cominciò dir loro: ecco noi saliamo a Gerusalemme e il Figlio dell’uomo sarà consegnato ai sommi sacerdoti e agli scribi; lo condanneranno a morte</a:t>
            </a:r>
            <a:r>
              <a:rPr lang="en-US" sz="4099" spc="32">
                <a:solidFill>
                  <a:srgbClr val="F5F5F5"/>
                </a:solidFill>
                <a:latin typeface="TT Commons Pro Expanded Bold"/>
              </a:rPr>
              <a:t>” (Mc 10,32-33).</a:t>
            </a:r>
          </a:p>
        </p:txBody>
      </p:sp>
      <p:sp>
        <p:nvSpPr>
          <p:cNvPr name="Freeform 5" id="5"/>
          <p:cNvSpPr/>
          <p:nvPr/>
        </p:nvSpPr>
        <p:spPr>
          <a:xfrm flipH="false" flipV="false" rot="0">
            <a:off x="1196812" y="3467631"/>
            <a:ext cx="4665339" cy="3351737"/>
          </a:xfrm>
          <a:custGeom>
            <a:avLst/>
            <a:gdLst/>
            <a:ahLst/>
            <a:cxnLst/>
            <a:rect r="r" b="b" t="t" l="l"/>
            <a:pathLst>
              <a:path h="3351737" w="4665339">
                <a:moveTo>
                  <a:pt x="0" y="0"/>
                </a:moveTo>
                <a:lnTo>
                  <a:pt x="4665339" y="0"/>
                </a:lnTo>
                <a:lnTo>
                  <a:pt x="4665339" y="3351738"/>
                </a:lnTo>
                <a:lnTo>
                  <a:pt x="0" y="33517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1775" y="3086100"/>
            <a:ext cx="4247535" cy="4114800"/>
          </a:xfrm>
          <a:custGeom>
            <a:avLst/>
            <a:gdLst/>
            <a:ahLst/>
            <a:cxnLst/>
            <a:rect r="r" b="b" t="t" l="l"/>
            <a:pathLst>
              <a:path h="4114800" w="4247535">
                <a:moveTo>
                  <a:pt x="0" y="0"/>
                </a:moveTo>
                <a:lnTo>
                  <a:pt x="4247536" y="0"/>
                </a:lnTo>
                <a:lnTo>
                  <a:pt x="42475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6421491" y="3855910"/>
            <a:ext cx="10589366" cy="2556129"/>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a:t>
            </a:r>
            <a:r>
              <a:rPr lang="en-US" sz="4099" spc="32">
                <a:solidFill>
                  <a:srgbClr val="F5F5F5"/>
                </a:solidFill>
                <a:latin typeface="TT Commons Pro Expanded Bold Italics"/>
              </a:rPr>
              <a:t>State attenti, vegliate, perché non sapete quando sarà il momento preciso… Vigilate dunque… Lo dico a tutti: vegliate!</a:t>
            </a:r>
            <a:r>
              <a:rPr lang="en-US" sz="4099" spc="32">
                <a:solidFill>
                  <a:srgbClr val="F5F5F5"/>
                </a:solidFill>
                <a:latin typeface="TT Commons Pro Expanded Bold"/>
              </a:rPr>
              <a:t>” (Mc 13,33).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87144" y="3536823"/>
            <a:ext cx="10589366" cy="3194304"/>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Tradimento di Giuda, annunciato dallo stesso Gesù: “</a:t>
            </a:r>
            <a:r>
              <a:rPr lang="en-US" sz="4099" spc="32">
                <a:solidFill>
                  <a:srgbClr val="F5F5F5"/>
                </a:solidFill>
                <a:latin typeface="TT Commons Pro Expanded Bold Italics"/>
              </a:rPr>
              <a:t>Venuta la sera, egli giunse con i Dodici…Gesù disse a loro: in verità vi dico, uno di voi mi tradirà…</a:t>
            </a:r>
            <a:r>
              <a:rPr lang="en-US" sz="4099" spc="32">
                <a:solidFill>
                  <a:srgbClr val="F5F5F5"/>
                </a:solidFill>
                <a:latin typeface="TT Commons Pro Expanded Bold"/>
              </a:rPr>
              <a:t>” (Mc 14,17-18).</a:t>
            </a:r>
          </a:p>
        </p:txBody>
      </p:sp>
      <p:sp>
        <p:nvSpPr>
          <p:cNvPr name="Freeform 5" id="5"/>
          <p:cNvSpPr/>
          <p:nvPr/>
        </p:nvSpPr>
        <p:spPr>
          <a:xfrm flipH="false" flipV="false" rot="0">
            <a:off x="1912697" y="3086100"/>
            <a:ext cx="3780472" cy="4114800"/>
          </a:xfrm>
          <a:custGeom>
            <a:avLst/>
            <a:gdLst/>
            <a:ahLst/>
            <a:cxnLst/>
            <a:rect r="r" b="b" t="t" l="l"/>
            <a:pathLst>
              <a:path h="4114800" w="3780472">
                <a:moveTo>
                  <a:pt x="0" y="0"/>
                </a:moveTo>
                <a:lnTo>
                  <a:pt x="3780473" y="0"/>
                </a:lnTo>
                <a:lnTo>
                  <a:pt x="37804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18448" y="2260473"/>
            <a:ext cx="10589366" cy="5747004"/>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a:t>
            </a:r>
            <a:r>
              <a:rPr lang="en-US" sz="4099" spc="32">
                <a:solidFill>
                  <a:srgbClr val="F5F5F5"/>
                </a:solidFill>
                <a:latin typeface="TT Commons Pro Expanded Bold Italics"/>
              </a:rPr>
              <a:t>Gesù dopo aver amato i suoi che erano nel mondo, li amò sino alla fine</a:t>
            </a:r>
            <a:r>
              <a:rPr lang="en-US" sz="4099" spc="32">
                <a:solidFill>
                  <a:srgbClr val="F5F5F5"/>
                </a:solidFill>
                <a:latin typeface="TT Commons Pro Expanded Bold"/>
              </a:rPr>
              <a:t>” - Gv 13,1 – “</a:t>
            </a:r>
            <a:r>
              <a:rPr lang="en-US" sz="4099" spc="32">
                <a:solidFill>
                  <a:srgbClr val="F5F5F5"/>
                </a:solidFill>
                <a:latin typeface="TT Commons Pro Expanded Bold Italics"/>
              </a:rPr>
              <a:t>E disse: vi do un comandamento nuovo: che vi amiate gli uni verso gli altri; come io vi ho amato, così amatevi anche voi gli uni verso gli altri. Da questo, tutti sapranno che siete miei discepoli</a:t>
            </a:r>
            <a:r>
              <a:rPr lang="en-US" sz="4099" spc="32">
                <a:solidFill>
                  <a:srgbClr val="F5F5F5"/>
                </a:solidFill>
                <a:latin typeface="TT Commons Pro Expanded Bold"/>
              </a:rPr>
              <a:t>” (Gv 13,34-35).</a:t>
            </a:r>
          </a:p>
        </p:txBody>
      </p:sp>
      <p:sp>
        <p:nvSpPr>
          <p:cNvPr name="Freeform 5" id="5"/>
          <p:cNvSpPr/>
          <p:nvPr/>
        </p:nvSpPr>
        <p:spPr>
          <a:xfrm flipH="false" flipV="false" rot="0">
            <a:off x="1252081" y="3008818"/>
            <a:ext cx="4002578" cy="4114800"/>
          </a:xfrm>
          <a:custGeom>
            <a:avLst/>
            <a:gdLst/>
            <a:ahLst/>
            <a:cxnLst/>
            <a:rect r="r" b="b" t="t" l="l"/>
            <a:pathLst>
              <a:path h="4114800" w="4002578">
                <a:moveTo>
                  <a:pt x="0" y="0"/>
                </a:moveTo>
                <a:lnTo>
                  <a:pt x="4002579" y="0"/>
                </a:lnTo>
                <a:lnTo>
                  <a:pt x="40025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52081" y="3472074"/>
            <a:ext cx="5066367" cy="3806108"/>
          </a:xfrm>
          <a:custGeom>
            <a:avLst/>
            <a:gdLst/>
            <a:ahLst/>
            <a:cxnLst/>
            <a:rect r="r" b="b" t="t" l="l"/>
            <a:pathLst>
              <a:path h="3806108" w="5066367">
                <a:moveTo>
                  <a:pt x="0" y="0"/>
                </a:moveTo>
                <a:lnTo>
                  <a:pt x="5066367" y="0"/>
                </a:lnTo>
                <a:lnTo>
                  <a:pt x="5066367" y="3806108"/>
                </a:lnTo>
                <a:lnTo>
                  <a:pt x="0" y="38061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18448" y="2579560"/>
            <a:ext cx="10589366" cy="5108829"/>
          </a:xfrm>
          <a:prstGeom prst="rect">
            <a:avLst/>
          </a:prstGeom>
        </p:spPr>
        <p:txBody>
          <a:bodyPr anchor="t" rtlCol="false" tIns="0" lIns="0" bIns="0" rIns="0">
            <a:spAutoFit/>
          </a:bodyPr>
          <a:lstStyle/>
          <a:p>
            <a:pPr algn="ctr">
              <a:lnSpc>
                <a:spcPts val="5042"/>
              </a:lnSpc>
            </a:pPr>
            <a:r>
              <a:rPr lang="en-US" sz="4099" spc="32">
                <a:solidFill>
                  <a:srgbClr val="F5F5F5"/>
                </a:solidFill>
                <a:latin typeface="TT Commons Pro Expanded Bold"/>
              </a:rPr>
              <a:t>E raccomandò: “</a:t>
            </a:r>
            <a:r>
              <a:rPr lang="en-US" sz="4099" spc="32">
                <a:solidFill>
                  <a:srgbClr val="F5F5F5"/>
                </a:solidFill>
                <a:latin typeface="TT Commons Pro Expanded Bold Italics"/>
              </a:rPr>
              <a:t>Io sono la vera vite e il Padre mio è il vignaiolo… Rimanete in me e io in voi… Come il Padre ha amato me, così anch’io ho amato voi. Rimanete nel mio amore… Questo vi ho detto perché la mia gioia sia in voi e la vostra gioia sia piena”</a:t>
            </a:r>
            <a:r>
              <a:rPr lang="en-US" sz="4099" spc="32">
                <a:solidFill>
                  <a:srgbClr val="F5F5F5"/>
                </a:solidFill>
                <a:latin typeface="TT Commons Pro Expanded Bold"/>
              </a:rPr>
              <a:t> (Gv 15,1-11).</a:t>
            </a:r>
          </a:p>
        </p:txBody>
      </p:sp>
      <p:sp>
        <p:nvSpPr>
          <p:cNvPr name="Freeform 5" id="5"/>
          <p:cNvSpPr/>
          <p:nvPr/>
        </p:nvSpPr>
        <p:spPr>
          <a:xfrm flipH="false" flipV="false" rot="0">
            <a:off x="1178868" y="2767012"/>
            <a:ext cx="4629873" cy="4114800"/>
          </a:xfrm>
          <a:custGeom>
            <a:avLst/>
            <a:gdLst/>
            <a:ahLst/>
            <a:cxnLst/>
            <a:rect r="r" b="b" t="t" l="l"/>
            <a:pathLst>
              <a:path h="4114800" w="4629873">
                <a:moveTo>
                  <a:pt x="0" y="0"/>
                </a:moveTo>
                <a:lnTo>
                  <a:pt x="4629873" y="0"/>
                </a:lnTo>
                <a:lnTo>
                  <a:pt x="4629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60601" y="2566511"/>
            <a:ext cx="10289606" cy="5134928"/>
          </a:xfrm>
          <a:prstGeom prst="rect">
            <a:avLst/>
          </a:prstGeom>
        </p:spPr>
        <p:txBody>
          <a:bodyPr anchor="t" rtlCol="false" tIns="0" lIns="0" bIns="0" rIns="0">
            <a:spAutoFit/>
          </a:bodyPr>
          <a:lstStyle/>
          <a:p>
            <a:pPr algn="ctr">
              <a:lnSpc>
                <a:spcPts val="5780"/>
              </a:lnSpc>
            </a:pPr>
            <a:r>
              <a:rPr lang="en-US" sz="4699" spc="37">
                <a:solidFill>
                  <a:srgbClr val="F5F5F5"/>
                </a:solidFill>
                <a:latin typeface="TT Commons Pro Expanded Bold"/>
              </a:rPr>
              <a:t>VEGLIA DI PREGHIERA:</a:t>
            </a:r>
          </a:p>
          <a:p>
            <a:pPr algn="ctr">
              <a:lnSpc>
                <a:spcPts val="5411"/>
              </a:lnSpc>
            </a:pPr>
            <a:r>
              <a:rPr lang="en-US" sz="4399" spc="35">
                <a:solidFill>
                  <a:srgbClr val="F5F5F5"/>
                </a:solidFill>
                <a:latin typeface="TT Commons Pro Expanded Bold"/>
              </a:rPr>
              <a:t> </a:t>
            </a:r>
          </a:p>
          <a:p>
            <a:pPr algn="ctr">
              <a:lnSpc>
                <a:spcPts val="5903"/>
              </a:lnSpc>
            </a:pPr>
            <a:r>
              <a:rPr lang="en-US" sz="4799" spc="38">
                <a:solidFill>
                  <a:srgbClr val="F5F5F5"/>
                </a:solidFill>
                <a:latin typeface="TT Commons Pro Expanded Bold"/>
              </a:rPr>
              <a:t>Di che si tratta? Di vigilare, non dormire, essere svegli, con la coscienza sveglia, non vendere la coscienza, essere soggetti, non oggetti…</a:t>
            </a:r>
          </a:p>
        </p:txBody>
      </p:sp>
      <p:grpSp>
        <p:nvGrpSpPr>
          <p:cNvPr name="Group 5" id="5"/>
          <p:cNvGrpSpPr/>
          <p:nvPr/>
        </p:nvGrpSpPr>
        <p:grpSpPr>
          <a:xfrm rot="0">
            <a:off x="1212279" y="2960724"/>
            <a:ext cx="4365552" cy="436555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2503583" y="3344474"/>
            <a:ext cx="1782943" cy="3598052"/>
          </a:xfrm>
          <a:custGeom>
            <a:avLst/>
            <a:gdLst/>
            <a:ahLst/>
            <a:cxnLst/>
            <a:rect r="r" b="b" t="t" l="l"/>
            <a:pathLst>
              <a:path h="3598052" w="1782943">
                <a:moveTo>
                  <a:pt x="0" y="0"/>
                </a:moveTo>
                <a:lnTo>
                  <a:pt x="1782943" y="0"/>
                </a:lnTo>
                <a:lnTo>
                  <a:pt x="1782943" y="3598052"/>
                </a:lnTo>
                <a:lnTo>
                  <a:pt x="0" y="35980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67382" y="3365295"/>
            <a:ext cx="3498618" cy="3556410"/>
          </a:xfrm>
          <a:custGeom>
            <a:avLst/>
            <a:gdLst/>
            <a:ahLst/>
            <a:cxnLst/>
            <a:rect r="r" b="b" t="t" l="l"/>
            <a:pathLst>
              <a:path h="3556410" w="3498618">
                <a:moveTo>
                  <a:pt x="0" y="0"/>
                </a:moveTo>
                <a:lnTo>
                  <a:pt x="3498618" y="0"/>
                </a:lnTo>
                <a:lnTo>
                  <a:pt x="3498618" y="3556410"/>
                </a:lnTo>
                <a:lnTo>
                  <a:pt x="0" y="3556410"/>
                </a:lnTo>
                <a:lnTo>
                  <a:pt x="0" y="0"/>
                </a:lnTo>
                <a:close/>
              </a:path>
            </a:pathLst>
          </a:custGeom>
          <a:blipFill>
            <a:blip r:embed="rId5"/>
            <a:stretch>
              <a:fillRect l="0" t="0" r="0" b="0"/>
            </a:stretch>
          </a:blipFill>
        </p:spPr>
      </p:sp>
      <p:sp>
        <p:nvSpPr>
          <p:cNvPr name="TextBox 5" id="5"/>
          <p:cNvSpPr txBox="true"/>
          <p:nvPr/>
        </p:nvSpPr>
        <p:spPr>
          <a:xfrm rot="0">
            <a:off x="6095188" y="1893189"/>
            <a:ext cx="10451975" cy="649109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rPr>
              <a:t>Gesù volle lasciare ai suoi discepoli la memoria viva della sua vita; istituì l’Eucaristia: “</a:t>
            </a:r>
            <a:r>
              <a:rPr lang="en-US" sz="3799" spc="30">
                <a:solidFill>
                  <a:srgbClr val="F5F5F5"/>
                </a:solidFill>
                <a:latin typeface="TT Commons Pro Expanded Bold Italics"/>
              </a:rPr>
              <a:t>Mentre mangiavano prese il pane e, pronunziata la benedizione, lo spezzò e lo diede loro, dicendo: prendete, questo è il mio corpo. Poi prese il calice e rese grazie, lo diede loro e bevvero tutti. E disse: questo è il mio sangue</a:t>
            </a:r>
            <a:r>
              <a:rPr lang="en-US" sz="3799" spc="30">
                <a:solidFill>
                  <a:srgbClr val="F5F5F5"/>
                </a:solidFill>
                <a:latin typeface="TT Commons Pro Expanded Bold"/>
              </a:rPr>
              <a:t>” (Mc 14,22-24). Corpo e sangue di Gesù: la sua vita, il suo stile, la sua memoria viva… per sempre</a:t>
            </a:r>
            <a:r>
              <a:rPr lang="en-US" sz="3799" spc="30">
                <a:solidFill>
                  <a:srgbClr val="F5F5F5"/>
                </a:solidFill>
                <a:latin typeface="TT Commons Pro Expanded Bold"/>
              </a:rPr>
              <a: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661925" y="2632900"/>
            <a:ext cx="9902412" cy="5002149"/>
          </a:xfrm>
          <a:prstGeom prst="rect">
            <a:avLst/>
          </a:prstGeom>
        </p:spPr>
        <p:txBody>
          <a:bodyPr anchor="t" rtlCol="false" tIns="0" lIns="0" bIns="0" rIns="0">
            <a:spAutoFit/>
          </a:bodyPr>
          <a:lstStyle/>
          <a:p>
            <a:pPr algn="ctr">
              <a:lnSpc>
                <a:spcPts val="5657"/>
              </a:lnSpc>
            </a:pPr>
            <a:r>
              <a:rPr lang="en-US" sz="4599" spc="36">
                <a:solidFill>
                  <a:srgbClr val="F5F5F5"/>
                </a:solidFill>
                <a:latin typeface="TT Commons Pro Expanded Bold"/>
              </a:rPr>
              <a:t>Gesù non nascose nulla. In quel momento così profondo e intimo, annunciò il rinnegamento di Pietro: in verità ti dico, in questa stessa notte, mi rinnegherai tre volte (Mc 14,30)</a:t>
            </a:r>
            <a:r>
              <a:rPr lang="en-US" sz="4599" spc="36">
                <a:solidFill>
                  <a:srgbClr val="F5F5F5"/>
                </a:solidFill>
                <a:latin typeface="TT Commons Pro Expanded Bold"/>
              </a:rPr>
              <a:t>.</a:t>
            </a:r>
          </a:p>
        </p:txBody>
      </p:sp>
      <p:sp>
        <p:nvSpPr>
          <p:cNvPr name="Freeform 5" id="5"/>
          <p:cNvSpPr/>
          <p:nvPr/>
        </p:nvSpPr>
        <p:spPr>
          <a:xfrm flipH="false" flipV="false" rot="0">
            <a:off x="2073061" y="3086100"/>
            <a:ext cx="3528441" cy="4114800"/>
          </a:xfrm>
          <a:custGeom>
            <a:avLst/>
            <a:gdLst/>
            <a:ahLst/>
            <a:cxnLst/>
            <a:rect r="r" b="b" t="t" l="l"/>
            <a:pathLst>
              <a:path h="4114800" w="3528441">
                <a:moveTo>
                  <a:pt x="0" y="0"/>
                </a:moveTo>
                <a:lnTo>
                  <a:pt x="3528441" y="0"/>
                </a:lnTo>
                <a:lnTo>
                  <a:pt x="35284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661925" y="2697480"/>
            <a:ext cx="9902412" cy="4882515"/>
          </a:xfrm>
          <a:prstGeom prst="rect">
            <a:avLst/>
          </a:prstGeom>
        </p:spPr>
        <p:txBody>
          <a:bodyPr anchor="t" rtlCol="false" tIns="0" lIns="0" bIns="0" rIns="0">
            <a:spAutoFit/>
          </a:bodyPr>
          <a:lstStyle/>
          <a:p>
            <a:pPr algn="ctr">
              <a:lnSpc>
                <a:spcPts val="4305"/>
              </a:lnSpc>
            </a:pPr>
            <a:r>
              <a:rPr lang="en-US" sz="3500" spc="28">
                <a:solidFill>
                  <a:srgbClr val="F5F5F5"/>
                </a:solidFill>
                <a:latin typeface="TT Commons Pro Expanded Bold"/>
              </a:rPr>
              <a:t>Gesù si ritirò al monte degli Ulivi, come al solito; i discepoli lo seguirono. “</a:t>
            </a:r>
            <a:r>
              <a:rPr lang="en-US" sz="3500" spc="28">
                <a:solidFill>
                  <a:srgbClr val="F5F5F5"/>
                </a:solidFill>
                <a:latin typeface="TT Commons Pro Expanded Bold Italics"/>
              </a:rPr>
              <a:t>Giunto sul luogo, disse loro: Pregate per non entrare in tentazione. Si ritirò solo, inginocchiatosi, pregava: Padre, se vuoi, allontana da me questo calice</a:t>
            </a:r>
            <a:r>
              <a:rPr lang="en-US" sz="3500" spc="28">
                <a:solidFill>
                  <a:srgbClr val="F5F5F5"/>
                </a:solidFill>
                <a:latin typeface="TT Commons Pro Expanded Bold"/>
              </a:rPr>
              <a:t>”. Ma sia fatta la tua volontà… Gesù era così angosciato che il suo sudore diventò gocce di sangue… (Lc 22,39-44)</a:t>
            </a:r>
            <a:r>
              <a:rPr lang="en-US" sz="3500" spc="28">
                <a:solidFill>
                  <a:srgbClr val="F5F5F5"/>
                </a:solidFill>
                <a:latin typeface="TT Commons Pro Expanded Bold"/>
              </a:rPr>
              <a:t>.</a:t>
            </a:r>
          </a:p>
        </p:txBody>
      </p:sp>
      <p:grpSp>
        <p:nvGrpSpPr>
          <p:cNvPr name="Group 5" id="5"/>
          <p:cNvGrpSpPr/>
          <p:nvPr/>
        </p:nvGrpSpPr>
        <p:grpSpPr>
          <a:xfrm rot="0">
            <a:off x="1309958" y="2890958"/>
            <a:ext cx="4505085" cy="450508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E9"/>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468454" y="3086100"/>
            <a:ext cx="4188092" cy="4114800"/>
          </a:xfrm>
          <a:custGeom>
            <a:avLst/>
            <a:gdLst/>
            <a:ahLst/>
            <a:cxnLst/>
            <a:rect r="r" b="b" t="t" l="l"/>
            <a:pathLst>
              <a:path h="4114800" w="4188092">
                <a:moveTo>
                  <a:pt x="0" y="0"/>
                </a:moveTo>
                <a:lnTo>
                  <a:pt x="4188092" y="0"/>
                </a:lnTo>
                <a:lnTo>
                  <a:pt x="418809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022576" y="2902550"/>
            <a:ext cx="9249806" cy="4126611"/>
          </a:xfrm>
          <a:prstGeom prst="rect">
            <a:avLst/>
          </a:prstGeom>
        </p:spPr>
        <p:txBody>
          <a:bodyPr anchor="t" rtlCol="false" tIns="0" lIns="0" bIns="0" rIns="0">
            <a:spAutoFit/>
          </a:bodyPr>
          <a:lstStyle/>
          <a:p>
            <a:pPr algn="ctr">
              <a:lnSpc>
                <a:spcPts val="5411"/>
              </a:lnSpc>
            </a:pPr>
            <a:r>
              <a:rPr lang="en-US" sz="4399" spc="35">
                <a:solidFill>
                  <a:srgbClr val="F5F5F5"/>
                </a:solidFill>
                <a:latin typeface="TT Commons Pro Expanded Bold"/>
              </a:rPr>
              <a:t>Gesù si alzò, andò dai discepoli, stavano dormendo. Li svegliò e disse loro: “</a:t>
            </a:r>
            <a:r>
              <a:rPr lang="en-US" sz="4399" spc="35">
                <a:solidFill>
                  <a:srgbClr val="F5F5F5"/>
                </a:solidFill>
                <a:latin typeface="TT Commons Pro Expanded Bold Italics"/>
              </a:rPr>
              <a:t>Perché dormite? Alzatevi e pregate, per non entrare in tentazione</a:t>
            </a:r>
            <a:r>
              <a:rPr lang="en-US" sz="4399" spc="35">
                <a:solidFill>
                  <a:srgbClr val="F5F5F5"/>
                </a:solidFill>
                <a:latin typeface="TT Commons Pro Expanded Bold"/>
              </a:rPr>
              <a:t>” (Lc 22,46)</a:t>
            </a:r>
            <a:r>
              <a:rPr lang="en-US" sz="4399" spc="35">
                <a:solidFill>
                  <a:srgbClr val="F5F5F5"/>
                </a:solidFill>
                <a:latin typeface="TT Commons Pro Expanded Bold"/>
              </a:rPr>
              <a:t>.</a:t>
            </a:r>
          </a:p>
        </p:txBody>
      </p:sp>
      <p:sp>
        <p:nvSpPr>
          <p:cNvPr name="Freeform 5" id="5"/>
          <p:cNvSpPr/>
          <p:nvPr/>
        </p:nvSpPr>
        <p:spPr>
          <a:xfrm flipH="false" flipV="false" rot="0">
            <a:off x="2471027" y="3086100"/>
            <a:ext cx="2972943" cy="4114800"/>
          </a:xfrm>
          <a:custGeom>
            <a:avLst/>
            <a:gdLst/>
            <a:ahLst/>
            <a:cxnLst/>
            <a:rect r="r" b="b" t="t" l="l"/>
            <a:pathLst>
              <a:path h="4114800" w="2972943">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159967" y="2723007"/>
            <a:ext cx="9249806" cy="4812411"/>
          </a:xfrm>
          <a:prstGeom prst="rect">
            <a:avLst/>
          </a:prstGeom>
        </p:spPr>
        <p:txBody>
          <a:bodyPr anchor="t" rtlCol="false" tIns="0" lIns="0" bIns="0" rIns="0">
            <a:spAutoFit/>
          </a:bodyPr>
          <a:lstStyle/>
          <a:p>
            <a:pPr algn="ctr">
              <a:lnSpc>
                <a:spcPts val="5411"/>
              </a:lnSpc>
            </a:pPr>
            <a:r>
              <a:rPr lang="en-US" sz="4399" spc="35">
                <a:solidFill>
                  <a:srgbClr val="F5F5F5"/>
                </a:solidFill>
                <a:latin typeface="TT Commons Pro Expanded Bold"/>
              </a:rPr>
              <a:t>In quello stesso istante, Giuda e i soldati arrivarono per arrestarlo. Era la mezzanotte, tra il giovedì</a:t>
            </a:r>
          </a:p>
          <a:p>
            <a:pPr algn="ctr">
              <a:lnSpc>
                <a:spcPts val="5411"/>
              </a:lnSpc>
            </a:pPr>
            <a:r>
              <a:rPr lang="en-US" sz="4399" spc="35">
                <a:solidFill>
                  <a:srgbClr val="F5F5F5"/>
                </a:solidFill>
                <a:latin typeface="TT Commons Pro Expanded Bold"/>
              </a:rPr>
              <a:t>e il venerdì (Lc 22,47). Cominciarono le sue ultime 15 ore di dolore e di abbandono</a:t>
            </a:r>
            <a:r>
              <a:rPr lang="en-US" sz="4399" spc="35">
                <a:solidFill>
                  <a:srgbClr val="F5F5F5"/>
                </a:solidFill>
                <a:latin typeface="TT Commons Pro Expanded Bold"/>
              </a:rPr>
              <a:t>.</a:t>
            </a:r>
          </a:p>
        </p:txBody>
      </p:sp>
      <p:sp>
        <p:nvSpPr>
          <p:cNvPr name="Freeform 5" id="5"/>
          <p:cNvSpPr/>
          <p:nvPr/>
        </p:nvSpPr>
        <p:spPr>
          <a:xfrm flipH="false" flipV="false" rot="0">
            <a:off x="2035486" y="3086100"/>
            <a:ext cx="3775329" cy="4114800"/>
          </a:xfrm>
          <a:custGeom>
            <a:avLst/>
            <a:gdLst/>
            <a:ahLst/>
            <a:cxnLst/>
            <a:rect r="r" b="b" t="t" l="l"/>
            <a:pathLst>
              <a:path h="4114800" w="3775329">
                <a:moveTo>
                  <a:pt x="0" y="0"/>
                </a:moveTo>
                <a:lnTo>
                  <a:pt x="3775329" y="0"/>
                </a:lnTo>
                <a:lnTo>
                  <a:pt x="37753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331705" y="2059496"/>
            <a:ext cx="9249806" cy="6168009"/>
          </a:xfrm>
          <a:prstGeom prst="rect">
            <a:avLst/>
          </a:prstGeom>
        </p:spPr>
        <p:txBody>
          <a:bodyPr anchor="t" rtlCol="false" tIns="0" lIns="0" bIns="0" rIns="0">
            <a:spAutoFit/>
          </a:bodyPr>
          <a:lstStyle/>
          <a:p>
            <a:pPr algn="ctr">
              <a:lnSpc>
                <a:spcPts val="4428"/>
              </a:lnSpc>
            </a:pPr>
            <a:r>
              <a:rPr lang="en-US" sz="3600" spc="28">
                <a:solidFill>
                  <a:srgbClr val="F5F5F5"/>
                </a:solidFill>
                <a:latin typeface="TT Commons Pro Expanded Bold"/>
              </a:rPr>
              <a:t>Furono i capi religiosi a esigere la morte di Gesù per crocifissione: “</a:t>
            </a:r>
            <a:r>
              <a:rPr lang="en-US" sz="3600" spc="28">
                <a:solidFill>
                  <a:srgbClr val="F5F5F5"/>
                </a:solidFill>
                <a:latin typeface="TT Commons Pro Expanded Bold Italics"/>
              </a:rPr>
              <a:t>Se liberi costui, non sei amico di Cesare…Via, via, crocifiggilo!</a:t>
            </a:r>
            <a:r>
              <a:rPr lang="en-US" sz="3600" spc="28">
                <a:solidFill>
                  <a:srgbClr val="F5F5F5"/>
                </a:solidFill>
                <a:latin typeface="TT Commons Pro Expanded Bold"/>
              </a:rPr>
              <a:t>” (Gv 19,12-16). Volevano eliminare dalla mente del popolo la memoria di Gesù, a tutti i costi. Pilato, volendo dar soddisfazione alla moltitudine, rilasciò loro Barabba e, dopo aver fatto flagellare Gesù, lo consegnò “</a:t>
            </a:r>
            <a:r>
              <a:rPr lang="en-US" sz="3600" spc="28">
                <a:solidFill>
                  <a:srgbClr val="F5F5F5"/>
                </a:solidFill>
                <a:latin typeface="TT Commons Pro Expanded Bold Italics"/>
              </a:rPr>
              <a:t>perché fosse crocifisso</a:t>
            </a:r>
            <a:r>
              <a:rPr lang="en-US" sz="3600" spc="28">
                <a:solidFill>
                  <a:srgbClr val="F5F5F5"/>
                </a:solidFill>
                <a:latin typeface="TT Commons Pro Expanded Bold"/>
              </a:rPr>
              <a:t>” (Mc 15,15)</a:t>
            </a:r>
            <a:r>
              <a:rPr lang="en-US" sz="3600" spc="28">
                <a:solidFill>
                  <a:srgbClr val="F5F5F5"/>
                </a:solidFill>
                <a:latin typeface="TT Commons Pro Expanded Bold"/>
              </a:rPr>
              <a:t>.</a:t>
            </a:r>
          </a:p>
        </p:txBody>
      </p:sp>
      <p:sp>
        <p:nvSpPr>
          <p:cNvPr name="Freeform 5" id="5"/>
          <p:cNvSpPr/>
          <p:nvPr/>
        </p:nvSpPr>
        <p:spPr>
          <a:xfrm flipH="false" flipV="false" rot="0">
            <a:off x="1577414" y="3086100"/>
            <a:ext cx="5275385" cy="4114800"/>
          </a:xfrm>
          <a:custGeom>
            <a:avLst/>
            <a:gdLst/>
            <a:ahLst/>
            <a:cxnLst/>
            <a:rect r="r" b="b" t="t" l="l"/>
            <a:pathLst>
              <a:path h="4114800" w="5275385">
                <a:moveTo>
                  <a:pt x="0" y="0"/>
                </a:moveTo>
                <a:lnTo>
                  <a:pt x="5275384" y="0"/>
                </a:lnTo>
                <a:lnTo>
                  <a:pt x="52753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581792" y="4315795"/>
            <a:ext cx="3266629" cy="537845"/>
          </a:xfrm>
          <a:prstGeom prst="rect">
            <a:avLst/>
          </a:prstGeom>
        </p:spPr>
        <p:txBody>
          <a:bodyPr anchor="t" rtlCol="false" tIns="0" lIns="0" bIns="0" rIns="0">
            <a:spAutoFit/>
          </a:bodyPr>
          <a:lstStyle/>
          <a:p>
            <a:pPr algn="ctr" marL="0" indent="0" lvl="0">
              <a:lnSpc>
                <a:spcPts val="4480"/>
              </a:lnSpc>
              <a:spcBef>
                <a:spcPct val="0"/>
              </a:spcBef>
            </a:pPr>
            <a:r>
              <a:rPr lang="en-US" sz="3200">
                <a:solidFill>
                  <a:srgbClr val="000000"/>
                </a:solidFill>
                <a:latin typeface="League Spartan"/>
              </a:rPr>
              <a:t>CROCIFIGGILO!</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2187961" y="2180463"/>
            <a:ext cx="4640072" cy="5958356"/>
            <a:chOff x="0" y="0"/>
            <a:chExt cx="1222077" cy="1569279"/>
          </a:xfrm>
        </p:grpSpPr>
        <p:sp>
          <p:nvSpPr>
            <p:cNvPr name="Freeform 5" id="5"/>
            <p:cNvSpPr/>
            <p:nvPr/>
          </p:nvSpPr>
          <p:spPr>
            <a:xfrm flipH="false" flipV="false" rot="0">
              <a:off x="0" y="0"/>
              <a:ext cx="1222077" cy="1569279"/>
            </a:xfrm>
            <a:custGeom>
              <a:avLst/>
              <a:gdLst/>
              <a:ahLst/>
              <a:cxnLst/>
              <a:rect r="r" b="b" t="t" l="l"/>
              <a:pathLst>
                <a:path h="1569279" w="1222077">
                  <a:moveTo>
                    <a:pt x="0" y="0"/>
                  </a:moveTo>
                  <a:lnTo>
                    <a:pt x="1222077" y="0"/>
                  </a:lnTo>
                  <a:lnTo>
                    <a:pt x="1222077" y="1569279"/>
                  </a:lnTo>
                  <a:lnTo>
                    <a:pt x="0" y="1569279"/>
                  </a:lnTo>
                  <a:close/>
                </a:path>
              </a:pathLst>
            </a:custGeom>
            <a:solidFill>
              <a:srgbClr val="FFFFFF"/>
            </a:solidFill>
          </p:spPr>
        </p:sp>
        <p:sp>
          <p:nvSpPr>
            <p:cNvPr name="TextBox 6" id="6"/>
            <p:cNvSpPr txBox="true"/>
            <p:nvPr/>
          </p:nvSpPr>
          <p:spPr>
            <a:xfrm>
              <a:off x="0" y="-38100"/>
              <a:ext cx="1222077" cy="1607379"/>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2187961" y="2279258"/>
            <a:ext cx="4640072" cy="5728484"/>
          </a:xfrm>
          <a:custGeom>
            <a:avLst/>
            <a:gdLst/>
            <a:ahLst/>
            <a:cxnLst/>
            <a:rect r="r" b="b" t="t" l="l"/>
            <a:pathLst>
              <a:path h="5728484" w="4640072">
                <a:moveTo>
                  <a:pt x="0" y="0"/>
                </a:moveTo>
                <a:lnTo>
                  <a:pt x="4640072" y="0"/>
                </a:lnTo>
                <a:lnTo>
                  <a:pt x="4640072" y="5728484"/>
                </a:lnTo>
                <a:lnTo>
                  <a:pt x="0" y="5728484"/>
                </a:lnTo>
                <a:lnTo>
                  <a:pt x="0" y="0"/>
                </a:lnTo>
                <a:close/>
              </a:path>
            </a:pathLst>
          </a:custGeom>
          <a:blipFill>
            <a:blip r:embed="rId5"/>
            <a:stretch>
              <a:fillRect l="0" t="0" r="0" b="0"/>
            </a:stretch>
          </a:blipFill>
        </p:spPr>
      </p:sp>
      <p:sp>
        <p:nvSpPr>
          <p:cNvPr name="TextBox 8" id="8"/>
          <p:cNvSpPr txBox="true"/>
          <p:nvPr/>
        </p:nvSpPr>
        <p:spPr>
          <a:xfrm rot="0">
            <a:off x="8173224" y="3704463"/>
            <a:ext cx="7068728" cy="2859024"/>
          </a:xfrm>
          <a:prstGeom prst="rect">
            <a:avLst/>
          </a:prstGeom>
        </p:spPr>
        <p:txBody>
          <a:bodyPr anchor="t" rtlCol="false" tIns="0" lIns="0" bIns="0" rIns="0">
            <a:spAutoFit/>
          </a:bodyPr>
          <a:lstStyle/>
          <a:p>
            <a:pPr algn="ctr">
              <a:lnSpc>
                <a:spcPts val="5657"/>
              </a:lnSpc>
            </a:pPr>
            <a:r>
              <a:rPr lang="en-US" sz="4599" spc="36">
                <a:solidFill>
                  <a:srgbClr val="F5F5F5"/>
                </a:solidFill>
                <a:latin typeface="TT Commons Pro Expanded Bold"/>
              </a:rPr>
              <a:t>Gesù flagellato: come si svolse questo supplizio? (Mt 27,26; Gv 19,1)</a:t>
            </a:r>
            <a:r>
              <a:rPr lang="en-US" sz="4599" spc="36">
                <a:solidFill>
                  <a:srgbClr val="F5F5F5"/>
                </a:solidFill>
                <a:latin typeface="TT Commons Pro Expanded Bold"/>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764968" y="2105978"/>
            <a:ext cx="9687161" cy="6065520"/>
          </a:xfrm>
          <a:prstGeom prst="rect">
            <a:avLst/>
          </a:prstGeom>
        </p:spPr>
        <p:txBody>
          <a:bodyPr anchor="t" rtlCol="false" tIns="0" lIns="0" bIns="0" rIns="0">
            <a:spAutoFit/>
          </a:bodyPr>
          <a:lstStyle/>
          <a:p>
            <a:pPr algn="ctr">
              <a:lnSpc>
                <a:spcPts val="3690"/>
              </a:lnSpc>
            </a:pPr>
            <a:r>
              <a:rPr lang="en-US" sz="3000" spc="24">
                <a:solidFill>
                  <a:srgbClr val="F5F5F5"/>
                </a:solidFill>
                <a:latin typeface="TT Commons Pro Expanded Bold"/>
              </a:rPr>
              <a:t>Era una pena così violenta che provocava emorragie, sangue accumulato e liquidi nei polmoni, con possibilità di lacerazioni nel fegato. Le vittime soffrivano pure tremori, svenimenti. Erano ridotte a una massa di carne lacerata, supplicando acqua. Fino al punto che il flagellato destinato alla pena capitale era considerato come un uomo senza più nulla di umano, un corpo su cui si poteva infierire liberamente. Il corpo era ridotto a un ammasso ripugnante e spaventoso. La flagellazione era fatta con una robusta frusta con molte code di cuoio e palline di piombo</a:t>
            </a:r>
            <a:r>
              <a:rPr lang="en-US" sz="3000" spc="24">
                <a:solidFill>
                  <a:srgbClr val="F5F5F5"/>
                </a:solidFill>
                <a:latin typeface="TT Commons Pro Expanded Bold"/>
              </a:rPr>
              <a:t>.</a:t>
            </a:r>
          </a:p>
        </p:txBody>
      </p:sp>
      <p:sp>
        <p:nvSpPr>
          <p:cNvPr name="Freeform 5" id="5"/>
          <p:cNvSpPr/>
          <p:nvPr/>
        </p:nvSpPr>
        <p:spPr>
          <a:xfrm flipH="false" flipV="false" rot="0">
            <a:off x="1419304" y="3816397"/>
            <a:ext cx="4360092" cy="2654206"/>
          </a:xfrm>
          <a:custGeom>
            <a:avLst/>
            <a:gdLst/>
            <a:ahLst/>
            <a:cxnLst/>
            <a:rect r="r" b="b" t="t" l="l"/>
            <a:pathLst>
              <a:path h="2654206" w="4360092">
                <a:moveTo>
                  <a:pt x="0" y="0"/>
                </a:moveTo>
                <a:lnTo>
                  <a:pt x="4360092" y="0"/>
                </a:lnTo>
                <a:lnTo>
                  <a:pt x="4360092" y="2654206"/>
                </a:lnTo>
                <a:lnTo>
                  <a:pt x="0" y="26542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091271" y="2217801"/>
            <a:ext cx="9687161" cy="5832348"/>
          </a:xfrm>
          <a:prstGeom prst="rect">
            <a:avLst/>
          </a:prstGeom>
        </p:spPr>
        <p:txBody>
          <a:bodyPr anchor="t" rtlCol="false" tIns="0" lIns="0" bIns="0" rIns="0">
            <a:spAutoFit/>
          </a:bodyPr>
          <a:lstStyle/>
          <a:p>
            <a:pPr algn="ctr">
              <a:lnSpc>
                <a:spcPts val="5165"/>
              </a:lnSpc>
            </a:pPr>
            <a:r>
              <a:rPr lang="en-US" sz="4199" spc="33">
                <a:solidFill>
                  <a:srgbClr val="F5F5F5"/>
                </a:solidFill>
                <a:latin typeface="TT Commons Pro Expanded Bold"/>
              </a:rPr>
              <a:t>Ai primi colpi di flagellazione, il collo, il dorso, i fianchi, le braccia, le gambe rimanevano illividite, si rigavano di strisce bluastre, di bolle tumefatte. Poi, man mano la pelle e i muscoli si squarciavano, i vasi sanguigni scoppiavano, e dappertutto scorreva molto sangue</a:t>
            </a:r>
            <a:r>
              <a:rPr lang="en-US" sz="4199" spc="33">
                <a:solidFill>
                  <a:srgbClr val="F5F5F5"/>
                </a:solidFill>
                <a:latin typeface="TT Commons Pro Expanded Bold"/>
              </a:rPr>
              <a:t>.</a:t>
            </a:r>
          </a:p>
        </p:txBody>
      </p:sp>
      <p:grpSp>
        <p:nvGrpSpPr>
          <p:cNvPr name="Group 5" id="5"/>
          <p:cNvGrpSpPr/>
          <p:nvPr/>
        </p:nvGrpSpPr>
        <p:grpSpPr>
          <a:xfrm rot="0">
            <a:off x="1349670" y="3086100"/>
            <a:ext cx="4460008" cy="446000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2419631" y="3577620"/>
            <a:ext cx="2320085" cy="3476967"/>
          </a:xfrm>
          <a:custGeom>
            <a:avLst/>
            <a:gdLst/>
            <a:ahLst/>
            <a:cxnLst/>
            <a:rect r="r" b="b" t="t" l="l"/>
            <a:pathLst>
              <a:path h="3476967" w="2320085">
                <a:moveTo>
                  <a:pt x="0" y="0"/>
                </a:moveTo>
                <a:lnTo>
                  <a:pt x="2320085" y="0"/>
                </a:lnTo>
                <a:lnTo>
                  <a:pt x="2320085" y="3476967"/>
                </a:lnTo>
                <a:lnTo>
                  <a:pt x="0" y="3476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505854" y="2865501"/>
            <a:ext cx="13877579" cy="4536948"/>
          </a:xfrm>
          <a:prstGeom prst="rect">
            <a:avLst/>
          </a:prstGeom>
        </p:spPr>
        <p:txBody>
          <a:bodyPr anchor="t" rtlCol="false" tIns="0" lIns="0" bIns="0" rIns="0">
            <a:spAutoFit/>
          </a:bodyPr>
          <a:lstStyle/>
          <a:p>
            <a:pPr algn="ctr">
              <a:lnSpc>
                <a:spcPts val="5165"/>
              </a:lnSpc>
            </a:pPr>
            <a:r>
              <a:rPr lang="en-US" sz="4199" spc="33">
                <a:solidFill>
                  <a:srgbClr val="F5F5F5"/>
                </a:solidFill>
                <a:latin typeface="TT Commons Pro Expanded Bold"/>
              </a:rPr>
              <a:t>Tanti condannati non resistevano e morivano durante la flagellazione. In breve, Gesù fu flagellato, ferito, insanguinato, senza forze per reggersi in piedi, con il corpo che mostrava la carne viva. Il dolore era così forte che alcuni condannati morivano durante quel supplizio. Gesù riuscì a resistere</a:t>
            </a:r>
            <a:r>
              <a:rPr lang="en-US" sz="4199" spc="33">
                <a:solidFill>
                  <a:srgbClr val="F5F5F5"/>
                </a:solidFill>
                <a:latin typeface="TT Commons Pro Expanded Bold"/>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648668" y="2937986"/>
            <a:ext cx="10640888" cy="4391978"/>
          </a:xfrm>
          <a:prstGeom prst="rect">
            <a:avLst/>
          </a:prstGeom>
        </p:spPr>
        <p:txBody>
          <a:bodyPr anchor="t" rtlCol="false" tIns="0" lIns="0" bIns="0" rIns="0">
            <a:spAutoFit/>
          </a:bodyPr>
          <a:lstStyle/>
          <a:p>
            <a:pPr algn="ctr">
              <a:lnSpc>
                <a:spcPts val="5780"/>
              </a:lnSpc>
            </a:pPr>
            <a:r>
              <a:rPr lang="en-US" sz="4699" spc="37">
                <a:solidFill>
                  <a:srgbClr val="F5F5F5"/>
                </a:solidFill>
                <a:latin typeface="TT Commons Pro Expanded Bold"/>
              </a:rPr>
              <a:t>PERCHÈ VEGLIARE?</a:t>
            </a:r>
          </a:p>
          <a:p>
            <a:pPr algn="ctr">
              <a:lnSpc>
                <a:spcPts val="5411"/>
              </a:lnSpc>
            </a:pPr>
            <a:r>
              <a:rPr lang="en-US" sz="4399" spc="35">
                <a:solidFill>
                  <a:srgbClr val="F5F5F5"/>
                </a:solidFill>
                <a:latin typeface="TT Commons Pro Expanded Bold"/>
              </a:rPr>
              <a:t> </a:t>
            </a:r>
          </a:p>
          <a:p>
            <a:pPr algn="ctr">
              <a:lnSpc>
                <a:spcPts val="5903"/>
              </a:lnSpc>
            </a:pPr>
            <a:r>
              <a:rPr lang="en-US" sz="4799" spc="38">
                <a:solidFill>
                  <a:srgbClr val="F5F5F5"/>
                </a:solidFill>
                <a:latin typeface="TT Commons Pro Expanded Bold"/>
              </a:rPr>
              <a:t>PERCHÉ SIAMO ALLA RICERCA DI UN SENSO VERO DELLA VITA. NON POSSIAMO BUTTARLA IN UN LETAMAIO.</a:t>
            </a:r>
          </a:p>
        </p:txBody>
      </p:sp>
      <p:sp>
        <p:nvSpPr>
          <p:cNvPr name="Freeform 5" id="5"/>
          <p:cNvSpPr/>
          <p:nvPr/>
        </p:nvSpPr>
        <p:spPr>
          <a:xfrm flipH="false" flipV="false" rot="1293456">
            <a:off x="887834" y="3086100"/>
            <a:ext cx="4559335" cy="4114800"/>
          </a:xfrm>
          <a:custGeom>
            <a:avLst/>
            <a:gdLst/>
            <a:ahLst/>
            <a:cxnLst/>
            <a:rect r="r" b="b" t="t" l="l"/>
            <a:pathLst>
              <a:path h="4114800" w="4559335">
                <a:moveTo>
                  <a:pt x="0" y="0"/>
                </a:moveTo>
                <a:lnTo>
                  <a:pt x="4559335" y="0"/>
                </a:lnTo>
                <a:lnTo>
                  <a:pt x="45593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850838" y="2036445"/>
            <a:ext cx="10133681" cy="61950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Dopo, i soldati lo condussero dentro il cortile, cioè nel pretorio, e convocarono tutta la coorte. Lo rivestirono di porpora, lo schernivano (Lc 22,63). E gli percuotevano il capo con una canna, gli sputavano addosso… Dopo averlo schernito… lo condussero fuori per crocifiggerlo (Mc 15,16-20)</a:t>
            </a:r>
            <a:r>
              <a:rPr lang="en-US" sz="3999" spc="31">
                <a:solidFill>
                  <a:srgbClr val="F5F5F5"/>
                </a:solidFill>
                <a:latin typeface="TT Commons Pro Expanded Bold"/>
              </a:rPr>
              <a:t>.</a:t>
            </a:r>
          </a:p>
        </p:txBody>
      </p:sp>
      <p:sp>
        <p:nvSpPr>
          <p:cNvPr name="Freeform 5" id="5"/>
          <p:cNvSpPr/>
          <p:nvPr/>
        </p:nvSpPr>
        <p:spPr>
          <a:xfrm flipH="false" flipV="false" rot="0">
            <a:off x="1487613" y="2272063"/>
            <a:ext cx="4401489" cy="5742874"/>
          </a:xfrm>
          <a:custGeom>
            <a:avLst/>
            <a:gdLst/>
            <a:ahLst/>
            <a:cxnLst/>
            <a:rect r="r" b="b" t="t" l="l"/>
            <a:pathLst>
              <a:path h="5742874" w="4401489">
                <a:moveTo>
                  <a:pt x="0" y="0"/>
                </a:moveTo>
                <a:lnTo>
                  <a:pt x="4401489" y="0"/>
                </a:lnTo>
                <a:lnTo>
                  <a:pt x="4401489" y="5742874"/>
                </a:lnTo>
                <a:lnTo>
                  <a:pt x="0" y="57428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833664" y="2036445"/>
            <a:ext cx="10133681" cy="61950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La morte per crocifissione era una delle più dolorose e umilianti. L’Impero romano l’aveva riservata al suo potere ed era inflitta senza compassione ai ribelli dell’impero. I crocifissi erano considerati quasi a livello di animali, maltrattando i loro corpi alle peggiori umiliazioni. Era proibito fare memoria delle persone crocifisse</a:t>
            </a:r>
            <a:r>
              <a:rPr lang="en-US" sz="3999" spc="31">
                <a:solidFill>
                  <a:srgbClr val="F5F5F5"/>
                </a:solidFill>
                <a:latin typeface="TT Commons Pro Expanded Bold"/>
              </a:rPr>
              <a:t>.</a:t>
            </a:r>
          </a:p>
        </p:txBody>
      </p:sp>
      <p:sp>
        <p:nvSpPr>
          <p:cNvPr name="Freeform 5" id="5"/>
          <p:cNvSpPr/>
          <p:nvPr/>
        </p:nvSpPr>
        <p:spPr>
          <a:xfrm flipH="false" flipV="false" rot="0">
            <a:off x="1955811" y="2319641"/>
            <a:ext cx="4080476" cy="5647717"/>
          </a:xfrm>
          <a:custGeom>
            <a:avLst/>
            <a:gdLst/>
            <a:ahLst/>
            <a:cxnLst/>
            <a:rect r="r" b="b" t="t" l="l"/>
            <a:pathLst>
              <a:path h="5647717" w="4080476">
                <a:moveTo>
                  <a:pt x="0" y="0"/>
                </a:moveTo>
                <a:lnTo>
                  <a:pt x="4080476" y="0"/>
                </a:lnTo>
                <a:lnTo>
                  <a:pt x="4080476" y="5647718"/>
                </a:lnTo>
                <a:lnTo>
                  <a:pt x="0" y="56477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953881" y="1883093"/>
            <a:ext cx="10133681" cy="6511290"/>
          </a:xfrm>
          <a:prstGeom prst="rect">
            <a:avLst/>
          </a:prstGeom>
        </p:spPr>
        <p:txBody>
          <a:bodyPr anchor="t" rtlCol="false" tIns="0" lIns="0" bIns="0" rIns="0">
            <a:spAutoFit/>
          </a:bodyPr>
          <a:lstStyle/>
          <a:p>
            <a:pPr algn="ctr">
              <a:lnSpc>
                <a:spcPts val="4305"/>
              </a:lnSpc>
            </a:pPr>
            <a:r>
              <a:rPr lang="en-US" sz="3500" spc="28">
                <a:solidFill>
                  <a:srgbClr val="F5F5F5"/>
                </a:solidFill>
                <a:latin typeface="TT Commons Pro Expanded Bold"/>
              </a:rPr>
              <a:t>Generalmente le persone crocifisse erano appese lungo i cigli delle strade e tutti gli uomini del vicinato dovevano passare e guardare, sotto il controllo dei soldati romani, per dare il messaggio: ribelli e traditori avranno la stessa sorte. Probabilmente, anche Giuseppe e il bambino Gesù, che cercavano lavori semplici di falegname nei dintorni, devono essere stati obbligati a passare e vedere in qualche luogo quello spettacolo durissimo</a:t>
            </a:r>
            <a:r>
              <a:rPr lang="en-US" sz="3500" spc="28">
                <a:solidFill>
                  <a:srgbClr val="F5F5F5"/>
                </a:solidFill>
                <a:latin typeface="TT Commons Pro Expanded Bold"/>
              </a:rPr>
              <a:t>.</a:t>
            </a:r>
          </a:p>
        </p:txBody>
      </p:sp>
      <p:sp>
        <p:nvSpPr>
          <p:cNvPr name="Freeform 5" id="5"/>
          <p:cNvSpPr/>
          <p:nvPr/>
        </p:nvSpPr>
        <p:spPr>
          <a:xfrm flipH="false" flipV="false" rot="0">
            <a:off x="2146034" y="2057400"/>
            <a:ext cx="3734181" cy="6172200"/>
          </a:xfrm>
          <a:custGeom>
            <a:avLst/>
            <a:gdLst/>
            <a:ahLst/>
            <a:cxnLst/>
            <a:rect r="r" b="b" t="t" l="l"/>
            <a:pathLst>
              <a:path h="6172200" w="3734181">
                <a:moveTo>
                  <a:pt x="0" y="0"/>
                </a:moveTo>
                <a:lnTo>
                  <a:pt x="3734181" y="0"/>
                </a:lnTo>
                <a:lnTo>
                  <a:pt x="3734181" y="6172200"/>
                </a:lnTo>
                <a:lnTo>
                  <a:pt x="0" y="61722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07816" y="3086100"/>
            <a:ext cx="3780472" cy="4114800"/>
          </a:xfrm>
          <a:custGeom>
            <a:avLst/>
            <a:gdLst/>
            <a:ahLst/>
            <a:cxnLst/>
            <a:rect r="r" b="b" t="t" l="l"/>
            <a:pathLst>
              <a:path h="4114800" w="3780472">
                <a:moveTo>
                  <a:pt x="0" y="0"/>
                </a:moveTo>
                <a:lnTo>
                  <a:pt x="3780472" y="0"/>
                </a:lnTo>
                <a:lnTo>
                  <a:pt x="37804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6953881" y="2036445"/>
            <a:ext cx="10133681" cy="61950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Gesù sapeva che prima o dopo lo avrebbero condannato, forse pensava nella morte per lapidazione, difficilmente alla morte in croce. Possiamo immaginare quanto deve essere stato duro per Gesù ascoltare la sua condanna a morte per crocifissione. Senza diritto a difendersi, perché non era cittadino romano</a:t>
            </a:r>
            <a:r>
              <a:rPr lang="en-US" sz="3999" spc="31">
                <a:solidFill>
                  <a:srgbClr val="F5F5F5"/>
                </a:solidFill>
                <a:latin typeface="TT Commons Pro Expanded Bold"/>
              </a:rPr>
              <a: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68804" y="2660246"/>
            <a:ext cx="6162443" cy="4966508"/>
            <a:chOff x="0" y="0"/>
            <a:chExt cx="1623030" cy="1308051"/>
          </a:xfrm>
        </p:grpSpPr>
        <p:sp>
          <p:nvSpPr>
            <p:cNvPr name="Freeform 5" id="5"/>
            <p:cNvSpPr/>
            <p:nvPr/>
          </p:nvSpPr>
          <p:spPr>
            <a:xfrm flipH="false" flipV="false" rot="0">
              <a:off x="0" y="0"/>
              <a:ext cx="1623030" cy="1308051"/>
            </a:xfrm>
            <a:custGeom>
              <a:avLst/>
              <a:gdLst/>
              <a:ahLst/>
              <a:cxnLst/>
              <a:rect r="r" b="b" t="t" l="l"/>
              <a:pathLst>
                <a:path h="1308051" w="1623030">
                  <a:moveTo>
                    <a:pt x="0" y="0"/>
                  </a:moveTo>
                  <a:lnTo>
                    <a:pt x="1623030" y="0"/>
                  </a:lnTo>
                  <a:lnTo>
                    <a:pt x="1623030" y="1308051"/>
                  </a:lnTo>
                  <a:lnTo>
                    <a:pt x="0" y="1308051"/>
                  </a:lnTo>
                  <a:close/>
                </a:path>
              </a:pathLst>
            </a:custGeom>
            <a:solidFill>
              <a:srgbClr val="FFFFFF"/>
            </a:solidFill>
          </p:spPr>
        </p:sp>
        <p:sp>
          <p:nvSpPr>
            <p:cNvPr name="TextBox 6" id="6"/>
            <p:cNvSpPr txBox="true"/>
            <p:nvPr/>
          </p:nvSpPr>
          <p:spPr>
            <a:xfrm>
              <a:off x="0" y="-38100"/>
              <a:ext cx="1623030" cy="1346151"/>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572016" y="2660246"/>
            <a:ext cx="5965775" cy="4966508"/>
          </a:xfrm>
          <a:custGeom>
            <a:avLst/>
            <a:gdLst/>
            <a:ahLst/>
            <a:cxnLst/>
            <a:rect r="r" b="b" t="t" l="l"/>
            <a:pathLst>
              <a:path h="4966508" w="5965775">
                <a:moveTo>
                  <a:pt x="0" y="0"/>
                </a:moveTo>
                <a:lnTo>
                  <a:pt x="5965775" y="0"/>
                </a:lnTo>
                <a:lnTo>
                  <a:pt x="5965775" y="4966508"/>
                </a:lnTo>
                <a:lnTo>
                  <a:pt x="0" y="49665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8671265" y="2655570"/>
            <a:ext cx="7282822" cy="495681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Furono i capi religiosi, i dottori della legge, i farisei fanatici, a esigere la crocifissione di Gesù. Era diventato troppo scomodo per loro; lo volevano eliminare dalla memoria del popolo</a:t>
            </a:r>
            <a:r>
              <a:rPr lang="en-US" sz="3999" spc="31">
                <a:solidFill>
                  <a:srgbClr val="F5F5F5"/>
                </a:solidFill>
                <a:latin typeface="TT Commons Pro Expanded Bold"/>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64857" y="2220555"/>
            <a:ext cx="4464799" cy="5845891"/>
          </a:xfrm>
          <a:custGeom>
            <a:avLst/>
            <a:gdLst/>
            <a:ahLst/>
            <a:cxnLst/>
            <a:rect r="r" b="b" t="t" l="l"/>
            <a:pathLst>
              <a:path h="5845891" w="4464799">
                <a:moveTo>
                  <a:pt x="0" y="0"/>
                </a:moveTo>
                <a:lnTo>
                  <a:pt x="4464799" y="0"/>
                </a:lnTo>
                <a:lnTo>
                  <a:pt x="4464799" y="5845890"/>
                </a:lnTo>
                <a:lnTo>
                  <a:pt x="0" y="58458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7056924" y="2655570"/>
            <a:ext cx="9773030" cy="495681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a:t>
            </a:r>
            <a:r>
              <a:rPr lang="en-US" sz="3999" spc="31">
                <a:solidFill>
                  <a:srgbClr val="F5F5F5"/>
                </a:solidFill>
                <a:latin typeface="TT Commons Pro Expanded Bold Italics"/>
              </a:rPr>
              <a:t>Poi lo crocifissero… I passanti lo schernivano. Era verso mezzogiorno e si fece buio su tutta la terra fino alle tre del pomeriggio. Gesù gridando a gran voce, disse: Padre, nelle tue mani consegno il mio spirito. Detto questo, spirò</a:t>
            </a:r>
            <a:r>
              <a:rPr lang="en-US" sz="3999" spc="31">
                <a:solidFill>
                  <a:srgbClr val="F5F5F5"/>
                </a:solidFill>
                <a:latin typeface="TT Commons Pro Expanded Bold"/>
              </a:rPr>
              <a:t>” (Lc 23,44-45)</a:t>
            </a:r>
            <a:r>
              <a:rPr lang="en-US" sz="3999" spc="31">
                <a:solidFill>
                  <a:srgbClr val="F5F5F5"/>
                </a:solidFill>
                <a:latin typeface="TT Commons Pro Expanded Bold"/>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885185" y="2346007"/>
            <a:ext cx="9773030" cy="5575935"/>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Accompagniamo da vicino il calvario dolorosissimo di Gesù, secondo la ricostruzione fisiopatologica di medici studiosi (Cardiologia dell’ospedale San Carlo Borromeo di Milano). La morte in croce anticamente era chiamata pure ‘La morte degli appesi’</a:t>
            </a:r>
            <a:r>
              <a:rPr lang="en-US" sz="3999" spc="31">
                <a:solidFill>
                  <a:srgbClr val="F5F5F5"/>
                </a:solidFill>
                <a:latin typeface="TT Commons Pro Expanded Bold"/>
              </a:rPr>
              <a:t>.</a:t>
            </a:r>
          </a:p>
        </p:txBody>
      </p:sp>
      <p:sp>
        <p:nvSpPr>
          <p:cNvPr name="Freeform 5" id="5"/>
          <p:cNvSpPr/>
          <p:nvPr/>
        </p:nvSpPr>
        <p:spPr>
          <a:xfrm flipH="false" flipV="false" rot="0">
            <a:off x="1915108"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971054" y="2036445"/>
            <a:ext cx="9773030" cy="61950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a:t>
            </a:r>
            <a:r>
              <a:rPr lang="en-US" sz="3999" spc="31">
                <a:solidFill>
                  <a:srgbClr val="F5F5F5"/>
                </a:solidFill>
                <a:latin typeface="TT Commons Pro Expanded Bold Italics"/>
              </a:rPr>
              <a:t>Pilato si meravigliò che Gesù fosse già morto, ma, fatto chiamare il centurione, gli domandò se era già morto. Accertatosi dal centurione, concesse il cadavere a Giuseppe di Arimatea</a:t>
            </a:r>
            <a:r>
              <a:rPr lang="en-US" sz="3999" spc="31">
                <a:solidFill>
                  <a:srgbClr val="F5F5F5"/>
                </a:solidFill>
                <a:latin typeface="TT Commons Pro Expanded Bold"/>
              </a:rPr>
              <a:t>” (Mc 15,44-45). Furono tre ore di agonia atroce, da mezzogiorno alle tre del pomeriggio</a:t>
            </a:r>
            <a:r>
              <a:rPr lang="en-US" sz="3999" spc="31">
                <a:solidFill>
                  <a:srgbClr val="F5F5F5"/>
                </a:solidFill>
                <a:latin typeface="TT Commons Pro Expanded Bold"/>
              </a:rPr>
              <a:t>.</a:t>
            </a:r>
          </a:p>
        </p:txBody>
      </p:sp>
      <p:sp>
        <p:nvSpPr>
          <p:cNvPr name="Freeform 5" id="5"/>
          <p:cNvSpPr/>
          <p:nvPr/>
        </p:nvSpPr>
        <p:spPr>
          <a:xfrm flipH="false" flipV="false" rot="0">
            <a:off x="1489519" y="2239841"/>
            <a:ext cx="4687879" cy="5807319"/>
          </a:xfrm>
          <a:custGeom>
            <a:avLst/>
            <a:gdLst/>
            <a:ahLst/>
            <a:cxnLst/>
            <a:rect r="r" b="b" t="t" l="l"/>
            <a:pathLst>
              <a:path h="5807319" w="4687879">
                <a:moveTo>
                  <a:pt x="0" y="0"/>
                </a:moveTo>
                <a:lnTo>
                  <a:pt x="4687880" y="0"/>
                </a:lnTo>
                <a:lnTo>
                  <a:pt x="4687880" y="5807318"/>
                </a:lnTo>
                <a:lnTo>
                  <a:pt x="0" y="5807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73363" y="1682496"/>
            <a:ext cx="14341273" cy="6922008"/>
          </a:xfrm>
          <a:prstGeom prst="rect">
            <a:avLst/>
          </a:prstGeom>
        </p:spPr>
        <p:txBody>
          <a:bodyPr anchor="t" rtlCol="false" tIns="0" lIns="0" bIns="0" rIns="0">
            <a:spAutoFit/>
          </a:bodyPr>
          <a:lstStyle/>
          <a:p>
            <a:pPr algn="ctr">
              <a:lnSpc>
                <a:spcPts val="3936"/>
              </a:lnSpc>
            </a:pPr>
            <a:r>
              <a:rPr lang="en-US" sz="3200" spc="25">
                <a:solidFill>
                  <a:srgbClr val="F5F5F5"/>
                </a:solidFill>
                <a:latin typeface="TT Commons Pro Expanded Bold"/>
              </a:rPr>
              <a:t>L’agonia della croce comportava un tremendo sforzo per respirare, provocando una crisi acuta di insufficienza respiratoria. Tanti morivano per asfissia. Difatti, tutti i muscoli legati alla respirazione erano sottoposti ad una estrema e prolungata fatica respiratoria. L’agonia era un continuo dolorosissimo saliscendi respiratorio lungo il palo verticale della croce. Dolorosissimo anche perché spalle, dorso, cosce erano già sanguinanti per la flagellazione, che il condannato subiva prima di essere crocifisso. Il corpo insanguinato sfregava lungo l’aspro legno verticale della croce fino a non avere più forza muscolare. Il tronco del corpo non riusciva più a sollevarsi, e così sopraggiungeva la morte per asfissia. Da notare che in un uomo appeso alla croce, il sangue ristagna nelle parti inferiori del corpo, nei visceri intestinali e nella parte addominale</a:t>
            </a:r>
            <a:r>
              <a:rPr lang="en-US" sz="3200" spc="25">
                <a:solidFill>
                  <a:srgbClr val="F5F5F5"/>
                </a:solidFill>
                <a:latin typeface="TT Commons Pro Expanded Bold"/>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799214" y="2799016"/>
            <a:ext cx="9738682" cy="4669917"/>
          </a:xfrm>
          <a:prstGeom prst="rect">
            <a:avLst/>
          </a:prstGeom>
        </p:spPr>
        <p:txBody>
          <a:bodyPr anchor="t" rtlCol="false" tIns="0" lIns="0" bIns="0" rIns="0">
            <a:spAutoFit/>
          </a:bodyPr>
          <a:lstStyle/>
          <a:p>
            <a:pPr algn="ctr">
              <a:lnSpc>
                <a:spcPts val="5288"/>
              </a:lnSpc>
            </a:pPr>
            <a:r>
              <a:rPr lang="en-US" sz="4299" spc="34">
                <a:solidFill>
                  <a:srgbClr val="F5F5F5"/>
                </a:solidFill>
                <a:latin typeface="TT Commons Pro Expanded Bold"/>
              </a:rPr>
              <a:t>Per abbreviare il supplizio alle volte si fratturavano i femori all’uomo in croce, e la morte per asfissia sopravveniva in 2-3 minuti, come fu per i due ribelli in croce, ma non con Gesù, perché era già morto (Gv 19,32)</a:t>
            </a:r>
            <a:r>
              <a:rPr lang="en-US" sz="4299" spc="34">
                <a:solidFill>
                  <a:srgbClr val="F5F5F5"/>
                </a:solidFill>
                <a:latin typeface="TT Commons Pro Expanded Bold"/>
              </a:rPr>
              <a:t>.</a:t>
            </a:r>
          </a:p>
        </p:txBody>
      </p:sp>
      <p:sp>
        <p:nvSpPr>
          <p:cNvPr name="Freeform 5" id="5"/>
          <p:cNvSpPr/>
          <p:nvPr/>
        </p:nvSpPr>
        <p:spPr>
          <a:xfrm flipH="false" flipV="false" rot="0">
            <a:off x="1882924"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229863" y="5317305"/>
            <a:ext cx="1710461" cy="1007556"/>
          </a:xfrm>
          <a:prstGeom prst="rect">
            <a:avLst/>
          </a:prstGeom>
        </p:spPr>
        <p:txBody>
          <a:bodyPr anchor="t" rtlCol="false" tIns="0" lIns="0" bIns="0" rIns="0">
            <a:spAutoFit/>
          </a:bodyPr>
          <a:lstStyle/>
          <a:p>
            <a:pPr algn="ctr">
              <a:lnSpc>
                <a:spcPts val="8325"/>
              </a:lnSpc>
            </a:pPr>
            <a:r>
              <a:rPr lang="en-US" sz="5946">
                <a:solidFill>
                  <a:srgbClr val="F5F5F5"/>
                </a:solidFill>
                <a:latin typeface="League Spartan"/>
              </a:rPr>
              <a:t>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133471" y="1761474"/>
            <a:ext cx="3652588" cy="6764052"/>
          </a:xfrm>
          <a:custGeom>
            <a:avLst/>
            <a:gdLst/>
            <a:ahLst/>
            <a:cxnLst/>
            <a:rect r="r" b="b" t="t" l="l"/>
            <a:pathLst>
              <a:path h="6764052" w="3652588">
                <a:moveTo>
                  <a:pt x="0" y="0"/>
                </a:moveTo>
                <a:lnTo>
                  <a:pt x="3652588" y="0"/>
                </a:lnTo>
                <a:lnTo>
                  <a:pt x="3652588" y="6764052"/>
                </a:lnTo>
                <a:lnTo>
                  <a:pt x="0" y="6764052"/>
                </a:lnTo>
                <a:lnTo>
                  <a:pt x="0" y="0"/>
                </a:lnTo>
                <a:close/>
              </a:path>
            </a:pathLst>
          </a:custGeom>
          <a:blipFill>
            <a:blip r:embed="rId5"/>
            <a:stretch>
              <a:fillRect l="0" t="0" r="0" b="0"/>
            </a:stretch>
          </a:blipFill>
        </p:spPr>
      </p:sp>
      <p:sp>
        <p:nvSpPr>
          <p:cNvPr name="TextBox 5" id="5"/>
          <p:cNvSpPr txBox="true"/>
          <p:nvPr/>
        </p:nvSpPr>
        <p:spPr>
          <a:xfrm rot="0">
            <a:off x="6902359" y="2928556"/>
            <a:ext cx="9009372" cy="4410837"/>
          </a:xfrm>
          <a:prstGeom prst="rect">
            <a:avLst/>
          </a:prstGeom>
        </p:spPr>
        <p:txBody>
          <a:bodyPr anchor="t" rtlCol="false" tIns="0" lIns="0" bIns="0" rIns="0">
            <a:spAutoFit/>
          </a:bodyPr>
          <a:lstStyle/>
          <a:p>
            <a:pPr algn="ctr">
              <a:lnSpc>
                <a:spcPts val="5780"/>
              </a:lnSpc>
            </a:pPr>
            <a:r>
              <a:rPr lang="en-US" sz="4699" spc="37">
                <a:solidFill>
                  <a:srgbClr val="F5F5F5"/>
                </a:solidFill>
                <a:latin typeface="TT Commons Pro Expanded Bold"/>
              </a:rPr>
              <a:t>VEGLIARE:</a:t>
            </a:r>
          </a:p>
          <a:p>
            <a:pPr algn="ctr">
              <a:lnSpc>
                <a:spcPts val="5411"/>
              </a:lnSpc>
            </a:pPr>
          </a:p>
          <a:p>
            <a:pPr algn="ctr">
              <a:lnSpc>
                <a:spcPts val="5903"/>
              </a:lnSpc>
            </a:pPr>
            <a:r>
              <a:rPr lang="en-US" sz="4799" spc="38">
                <a:solidFill>
                  <a:srgbClr val="F5F5F5"/>
                </a:solidFill>
                <a:latin typeface="TT Commons Pro Expanded Bold"/>
              </a:rPr>
              <a:t>Passare dalla devozione</a:t>
            </a:r>
          </a:p>
          <a:p>
            <a:pPr algn="ctr">
              <a:lnSpc>
                <a:spcPts val="5903"/>
              </a:lnSpc>
            </a:pPr>
            <a:r>
              <a:rPr lang="en-US" sz="4799" spc="38">
                <a:solidFill>
                  <a:srgbClr val="F5F5F5"/>
                </a:solidFill>
                <a:latin typeface="TT Commons Pro Expanded Bold"/>
              </a:rPr>
              <a:t>alla sequela/missione</a:t>
            </a:r>
          </a:p>
          <a:p>
            <a:pPr algn="ctr">
              <a:lnSpc>
                <a:spcPts val="5903"/>
              </a:lnSpc>
            </a:pPr>
            <a:r>
              <a:rPr lang="en-US" sz="4799" spc="38">
                <a:solidFill>
                  <a:srgbClr val="F5F5F5"/>
                </a:solidFill>
                <a:latin typeface="TT Commons Pro Expanded Bold"/>
              </a:rPr>
              <a:t>di Gesù di Nazareth.</a:t>
            </a:r>
          </a:p>
          <a:p>
            <a:pPr algn="ctr">
              <a:lnSpc>
                <a:spcPts val="6026"/>
              </a:lnSpc>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451820" y="1798891"/>
            <a:ext cx="9137598" cy="6670167"/>
          </a:xfrm>
          <a:prstGeom prst="rect">
            <a:avLst/>
          </a:prstGeom>
        </p:spPr>
        <p:txBody>
          <a:bodyPr anchor="t" rtlCol="false" tIns="0" lIns="0" bIns="0" rIns="0">
            <a:spAutoFit/>
          </a:bodyPr>
          <a:lstStyle/>
          <a:p>
            <a:pPr algn="ctr">
              <a:lnSpc>
                <a:spcPts val="5288"/>
              </a:lnSpc>
            </a:pPr>
            <a:r>
              <a:rPr lang="en-US" sz="4299" spc="34">
                <a:solidFill>
                  <a:srgbClr val="F5F5F5"/>
                </a:solidFill>
                <a:latin typeface="TT Commons Pro Expanded Bold"/>
              </a:rPr>
              <a:t>L’agonia di Gesù durò poco tempo, circa tre ore, non solo per causa della asfissia che sofferse, ma anche per la perdita di sangue per causa della corona di spine, e soprattutto per causa della flagellazione al dorso nudo, tanto era il sangue uscito dalle masse muscolari</a:t>
            </a:r>
            <a:r>
              <a:rPr lang="en-US" sz="4299" spc="34">
                <a:solidFill>
                  <a:srgbClr val="F5F5F5"/>
                </a:solidFill>
                <a:latin typeface="TT Commons Pro Expanded Bold"/>
              </a:rPr>
              <a:t>.</a:t>
            </a:r>
          </a:p>
        </p:txBody>
      </p:sp>
      <p:grpSp>
        <p:nvGrpSpPr>
          <p:cNvPr name="Group 5" id="5"/>
          <p:cNvGrpSpPr/>
          <p:nvPr/>
        </p:nvGrpSpPr>
        <p:grpSpPr>
          <a:xfrm rot="0">
            <a:off x="1280113" y="2217955"/>
            <a:ext cx="5567721" cy="556772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05111" y="3861818"/>
            <a:ext cx="4917725" cy="2563364"/>
          </a:xfrm>
          <a:custGeom>
            <a:avLst/>
            <a:gdLst/>
            <a:ahLst/>
            <a:cxnLst/>
            <a:rect r="r" b="b" t="t" l="l"/>
            <a:pathLst>
              <a:path h="2563364" w="4917725">
                <a:moveTo>
                  <a:pt x="0" y="0"/>
                </a:moveTo>
                <a:lnTo>
                  <a:pt x="4917724" y="0"/>
                </a:lnTo>
                <a:lnTo>
                  <a:pt x="4917724" y="2563364"/>
                </a:lnTo>
                <a:lnTo>
                  <a:pt x="0" y="25633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451820" y="1597914"/>
            <a:ext cx="9137598" cy="708164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rPr>
              <a:t>Il centurione romano caposcorta al seguito del cammino di Gesù verso la crocifissione, nel timore che Gesù morisse per strada, tanto la flagellazione lo aveva indebolito, costrinse il Cireneo a farsi carico del palo pesante orizzontale che Gesù portava sulle spalle. È probabile che Gesù abbia sofferto un infarto miocardico da stress con rottura del cuore</a:t>
            </a:r>
            <a:r>
              <a:rPr lang="en-US" sz="3799" spc="30">
                <a:solidFill>
                  <a:srgbClr val="F5F5F5"/>
                </a:solidFill>
                <a:latin typeface="TT Commons Pro Expanded Bold"/>
              </a:rPr>
              <a:t>.</a:t>
            </a:r>
          </a:p>
        </p:txBody>
      </p:sp>
      <p:sp>
        <p:nvSpPr>
          <p:cNvPr name="Freeform 5" id="5"/>
          <p:cNvSpPr/>
          <p:nvPr/>
        </p:nvSpPr>
        <p:spPr>
          <a:xfrm flipH="false" flipV="false" rot="0">
            <a:off x="2248897" y="3675959"/>
            <a:ext cx="3441993" cy="2935081"/>
          </a:xfrm>
          <a:custGeom>
            <a:avLst/>
            <a:gdLst/>
            <a:ahLst/>
            <a:cxnLst/>
            <a:rect r="r" b="b" t="t" l="l"/>
            <a:pathLst>
              <a:path h="2935081" w="3441993">
                <a:moveTo>
                  <a:pt x="0" y="0"/>
                </a:moveTo>
                <a:lnTo>
                  <a:pt x="3441993" y="0"/>
                </a:lnTo>
                <a:lnTo>
                  <a:pt x="3441993" y="2935082"/>
                </a:lnTo>
                <a:lnTo>
                  <a:pt x="0" y="29350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451820" y="1893189"/>
            <a:ext cx="9137598" cy="649109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rPr>
              <a:t>Già il giovedì sera nell’Orto degli ulivi, prima della cattura, consapevole di quello che lo attendeva e della solitudine per l’abbandono dei suoi tre discepoli Pietro, Giovanni e Giacomo, addormentati, Gesù sofferse un sudore sanguigno (sudò sangue) per cui i capillari a contatto con le ghiandole sudoripare si rompono, con sudorazione sanguigna</a:t>
            </a:r>
            <a:r>
              <a:rPr lang="en-US" sz="3799" spc="30">
                <a:solidFill>
                  <a:srgbClr val="F5F5F5"/>
                </a:solidFill>
                <a:latin typeface="TT Commons Pro Expanded Bold"/>
              </a:rPr>
              <a:t>.</a:t>
            </a:r>
          </a:p>
        </p:txBody>
      </p:sp>
      <p:sp>
        <p:nvSpPr>
          <p:cNvPr name="Freeform 5" id="5"/>
          <p:cNvSpPr/>
          <p:nvPr/>
        </p:nvSpPr>
        <p:spPr>
          <a:xfrm flipH="false" flipV="false" rot="0">
            <a:off x="2489268" y="3086100"/>
            <a:ext cx="3314284" cy="4114800"/>
          </a:xfrm>
          <a:custGeom>
            <a:avLst/>
            <a:gdLst/>
            <a:ahLst/>
            <a:cxnLst/>
            <a:rect r="r" b="b" t="t" l="l"/>
            <a:pathLst>
              <a:path h="4114800" w="3314284">
                <a:moveTo>
                  <a:pt x="0" y="0"/>
                </a:moveTo>
                <a:lnTo>
                  <a:pt x="3314285" y="0"/>
                </a:lnTo>
                <a:lnTo>
                  <a:pt x="33142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417473" y="2188464"/>
            <a:ext cx="9137598" cy="590054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ea typeface="TT Commons Pro Expanded Bold"/>
              </a:rPr>
              <a:t>Questo stress proseguì con la drammatica e tumultuosa cattura armata nell´Orto degli ulivi. Gesù, vedendo fuggire tutti i suoi discepoli, dovendo affrontare, da solo, i due processi religiosi davanti al Sinedrio, senza una voce che lo difendesse, in mezzo a tanti oltraggi ricevuti, sentì il peso della solitudine</a:t>
            </a:r>
            <a:r>
              <a:rPr lang="en-US" sz="3799" spc="30">
                <a:solidFill>
                  <a:srgbClr val="F5F5F5"/>
                </a:solidFill>
                <a:latin typeface="TT Commons Pro Expanded Bold"/>
              </a:rPr>
              <a:t>.</a:t>
            </a:r>
          </a:p>
        </p:txBody>
      </p:sp>
      <p:sp>
        <p:nvSpPr>
          <p:cNvPr name="Freeform 5" id="5"/>
          <p:cNvSpPr/>
          <p:nvPr/>
        </p:nvSpPr>
        <p:spPr>
          <a:xfrm flipH="false" flipV="false" rot="0">
            <a:off x="2774753" y="3086100"/>
            <a:ext cx="2674620" cy="4114800"/>
          </a:xfrm>
          <a:custGeom>
            <a:avLst/>
            <a:gdLst/>
            <a:ahLst/>
            <a:cxnLst/>
            <a:rect r="r" b="b" t="t" l="l"/>
            <a:pathLst>
              <a:path h="4114800" w="2674620">
                <a:moveTo>
                  <a:pt x="0" y="0"/>
                </a:moveTo>
                <a:lnTo>
                  <a:pt x="2674620" y="0"/>
                </a:lnTo>
                <a:lnTo>
                  <a:pt x="26746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297256" y="1726882"/>
            <a:ext cx="9137598" cy="6814185"/>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Se a tutto ciò si aggiunge l’insonnia notturna con gli schiaffi subiti e la derisione degli sgherri, fino al primo mattino seguente col processo civile davanti a Pilato, interrotto dal burlesco interrogatorio di fronte a Erode Antipa, e la violentissima flagellazione sino alla condanna. Davvero tutto fu molto duro per Gesù</a:t>
            </a:r>
            <a:r>
              <a:rPr lang="en-US" sz="3999" spc="31">
                <a:solidFill>
                  <a:srgbClr val="F5F5F5"/>
                </a:solidFill>
                <a:latin typeface="TT Commons Pro Expanded Bold"/>
              </a:rPr>
              <a:t>.</a:t>
            </a:r>
          </a:p>
        </p:txBody>
      </p:sp>
      <p:sp>
        <p:nvSpPr>
          <p:cNvPr name="Freeform 5" id="5"/>
          <p:cNvSpPr/>
          <p:nvPr/>
        </p:nvSpPr>
        <p:spPr>
          <a:xfrm flipH="false" flipV="false" rot="0">
            <a:off x="2270739" y="2494407"/>
            <a:ext cx="3503425" cy="5298186"/>
          </a:xfrm>
          <a:custGeom>
            <a:avLst/>
            <a:gdLst/>
            <a:ahLst/>
            <a:cxnLst/>
            <a:rect r="r" b="b" t="t" l="l"/>
            <a:pathLst>
              <a:path h="5298186" w="3503425">
                <a:moveTo>
                  <a:pt x="0" y="0"/>
                </a:moveTo>
                <a:lnTo>
                  <a:pt x="3503426" y="0"/>
                </a:lnTo>
                <a:lnTo>
                  <a:pt x="3503426" y="5298186"/>
                </a:lnTo>
                <a:lnTo>
                  <a:pt x="0" y="52981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541607" y="1597914"/>
            <a:ext cx="10374115" cy="708164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rPr>
              <a:t>Continuiamo a contemplare il doloroso e traumatico conficcamento della corona di spine in testa, la fatica nel portare la parte orizzontale della croce (circa 40 chilogrammi), la terribile e lenta morte in croce, perdendo sangue dappertutto, col dorso e le gambe ridotti a brandelli di carne viva - Tutto fu uno sforzo sia fisico che psichico tremendo, tra i calci e gli sputi della folla, urlante e minacciosa</a:t>
            </a:r>
            <a:r>
              <a:rPr lang="en-US" sz="3799" spc="30">
                <a:solidFill>
                  <a:srgbClr val="F5F5F5"/>
                </a:solidFill>
                <a:latin typeface="TT Commons Pro Expanded Bold"/>
              </a:rPr>
              <a:t>.</a:t>
            </a:r>
          </a:p>
        </p:txBody>
      </p:sp>
      <p:sp>
        <p:nvSpPr>
          <p:cNvPr name="Freeform 5" id="5"/>
          <p:cNvSpPr/>
          <p:nvPr/>
        </p:nvSpPr>
        <p:spPr>
          <a:xfrm flipH="false" flipV="false" rot="0">
            <a:off x="1827533" y="2304523"/>
            <a:ext cx="3555818" cy="5677954"/>
          </a:xfrm>
          <a:custGeom>
            <a:avLst/>
            <a:gdLst/>
            <a:ahLst/>
            <a:cxnLst/>
            <a:rect r="r" b="b" t="t" l="l"/>
            <a:pathLst>
              <a:path h="5677954" w="3555818">
                <a:moveTo>
                  <a:pt x="0" y="0"/>
                </a:moveTo>
                <a:lnTo>
                  <a:pt x="3555819" y="0"/>
                </a:lnTo>
                <a:lnTo>
                  <a:pt x="3555819" y="5677954"/>
                </a:lnTo>
                <a:lnTo>
                  <a:pt x="0" y="56779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18347" y="2779014"/>
            <a:ext cx="10374115" cy="4719447"/>
          </a:xfrm>
          <a:prstGeom prst="rect">
            <a:avLst/>
          </a:prstGeom>
        </p:spPr>
        <p:txBody>
          <a:bodyPr anchor="t" rtlCol="false" tIns="0" lIns="0" bIns="0" rIns="0">
            <a:spAutoFit/>
          </a:bodyPr>
          <a:lstStyle/>
          <a:p>
            <a:pPr algn="ctr">
              <a:lnSpc>
                <a:spcPts val="4673"/>
              </a:lnSpc>
            </a:pPr>
            <a:r>
              <a:rPr lang="en-US" sz="3799" spc="30">
                <a:solidFill>
                  <a:srgbClr val="F5F5F5"/>
                </a:solidFill>
                <a:latin typeface="TT Commons Pro Expanded Bold"/>
              </a:rPr>
              <a:t>Da notare che l’ultimo grido di Gesù sulla croce verso le tre del pomeriggio, immediatamente prima della morte, è più compatibile con una morte acuta piuttosto che con una lenta asfissia. Si sarebbe allora verificata la profezia del salmo 69,21: “</a:t>
            </a:r>
            <a:r>
              <a:rPr lang="en-US" sz="3799" spc="30">
                <a:solidFill>
                  <a:srgbClr val="F5F5F5"/>
                </a:solidFill>
                <a:latin typeface="TT Commons Pro Expanded Bold Italics"/>
              </a:rPr>
              <a:t>L’insulto ha spezzato il mio cuore e vengo meno</a:t>
            </a:r>
            <a:r>
              <a:rPr lang="en-US" sz="3799" spc="30">
                <a:solidFill>
                  <a:srgbClr val="F5F5F5"/>
                </a:solidFill>
                <a:latin typeface="TT Commons Pro Expanded Bold"/>
              </a:rPr>
              <a:t>”</a:t>
            </a:r>
            <a:r>
              <a:rPr lang="en-US" sz="3799" spc="30">
                <a:solidFill>
                  <a:srgbClr val="F5F5F5"/>
                </a:solidFill>
                <a:latin typeface="TT Commons Pro Expanded Bold"/>
              </a:rPr>
              <a:t>.</a:t>
            </a:r>
          </a:p>
        </p:txBody>
      </p:sp>
      <p:sp>
        <p:nvSpPr>
          <p:cNvPr name="Freeform 5" id="5"/>
          <p:cNvSpPr/>
          <p:nvPr/>
        </p:nvSpPr>
        <p:spPr>
          <a:xfrm flipH="false" flipV="false" rot="0">
            <a:off x="1616390" y="1981446"/>
            <a:ext cx="4134386" cy="6324108"/>
          </a:xfrm>
          <a:custGeom>
            <a:avLst/>
            <a:gdLst/>
            <a:ahLst/>
            <a:cxnLst/>
            <a:rect r="r" b="b" t="t" l="l"/>
            <a:pathLst>
              <a:path h="6324108" w="4134386">
                <a:moveTo>
                  <a:pt x="0" y="0"/>
                </a:moveTo>
                <a:lnTo>
                  <a:pt x="4134386" y="0"/>
                </a:lnTo>
                <a:lnTo>
                  <a:pt x="4134386" y="6324108"/>
                </a:lnTo>
                <a:lnTo>
                  <a:pt x="0" y="6324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72911" y="2036445"/>
            <a:ext cx="9704335" cy="6195060"/>
          </a:xfrm>
          <a:prstGeom prst="rect">
            <a:avLst/>
          </a:prstGeom>
        </p:spPr>
        <p:txBody>
          <a:bodyPr anchor="t" rtlCol="false" tIns="0" lIns="0" bIns="0" rIns="0">
            <a:spAutoFit/>
          </a:bodyPr>
          <a:lstStyle/>
          <a:p>
            <a:pPr algn="ctr">
              <a:lnSpc>
                <a:spcPts val="4919"/>
              </a:lnSpc>
            </a:pPr>
            <a:r>
              <a:rPr lang="en-US" sz="3999" spc="31">
                <a:solidFill>
                  <a:srgbClr val="F5F5F5"/>
                </a:solidFill>
                <a:latin typeface="TT Commons Pro Expanded Bold"/>
              </a:rPr>
              <a:t>Sul doppio fiotto di sangue ed acqua, che fuoriuscì dalla ferita causata dalla lancia di un soldato, al costato destro (Gv 19,34-35; 1Gv 5,6), secondo l’ipotesi di un infarto al miocardio, l’acqua poteva essere il siero separatosi dal sangue nell’intervallo di circa due ore, tra la morte di Gesù e il colpo di lancia infertogli</a:t>
            </a:r>
            <a:r>
              <a:rPr lang="en-US" sz="3999" spc="31">
                <a:solidFill>
                  <a:srgbClr val="F5F5F5"/>
                </a:solidFill>
                <a:latin typeface="TT Commons Pro Expanded Bold"/>
              </a:rPr>
              <a:t>.</a:t>
            </a:r>
          </a:p>
        </p:txBody>
      </p:sp>
      <p:sp>
        <p:nvSpPr>
          <p:cNvPr name="Freeform 5" id="5"/>
          <p:cNvSpPr/>
          <p:nvPr/>
        </p:nvSpPr>
        <p:spPr>
          <a:xfrm flipH="false" flipV="false" rot="0">
            <a:off x="1953376" y="2197868"/>
            <a:ext cx="3034001" cy="5891264"/>
          </a:xfrm>
          <a:custGeom>
            <a:avLst/>
            <a:gdLst/>
            <a:ahLst/>
            <a:cxnLst/>
            <a:rect r="r" b="b" t="t" l="l"/>
            <a:pathLst>
              <a:path h="5891264" w="3034001">
                <a:moveTo>
                  <a:pt x="0" y="0"/>
                </a:moveTo>
                <a:lnTo>
                  <a:pt x="3034001" y="0"/>
                </a:lnTo>
                <a:lnTo>
                  <a:pt x="3034001" y="5891264"/>
                </a:lnTo>
                <a:lnTo>
                  <a:pt x="0" y="58912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678997" y="2632900"/>
            <a:ext cx="9704335" cy="5002149"/>
          </a:xfrm>
          <a:prstGeom prst="rect">
            <a:avLst/>
          </a:prstGeom>
        </p:spPr>
        <p:txBody>
          <a:bodyPr anchor="t" rtlCol="false" tIns="0" lIns="0" bIns="0" rIns="0">
            <a:spAutoFit/>
          </a:bodyPr>
          <a:lstStyle/>
          <a:p>
            <a:pPr algn="ctr">
              <a:lnSpc>
                <a:spcPts val="5657"/>
              </a:lnSpc>
            </a:pPr>
            <a:r>
              <a:rPr lang="en-US" sz="4599" spc="36">
                <a:solidFill>
                  <a:srgbClr val="F5F5F5"/>
                </a:solidFill>
                <a:latin typeface="TT Commons Pro Expanded Bold"/>
              </a:rPr>
              <a:t>Così è stata la sofferenza delle ultime ore di vita di Gesù. Fu una realtà tremenda. Ci pensiamo a questo terribile film veritiero? Perché tanta superficialità nel guardare a un crocifisso?</a:t>
            </a:r>
          </a:p>
        </p:txBody>
      </p:sp>
      <p:sp>
        <p:nvSpPr>
          <p:cNvPr name="Freeform 5" id="5"/>
          <p:cNvSpPr/>
          <p:nvPr/>
        </p:nvSpPr>
        <p:spPr>
          <a:xfrm flipH="false" flipV="false" rot="0">
            <a:off x="2409518" y="3086100"/>
            <a:ext cx="3164655" cy="4114800"/>
          </a:xfrm>
          <a:custGeom>
            <a:avLst/>
            <a:gdLst/>
            <a:ahLst/>
            <a:cxnLst/>
            <a:rect r="r" b="b" t="t" l="l"/>
            <a:pathLst>
              <a:path h="4114800" w="3164655">
                <a:moveTo>
                  <a:pt x="0" y="0"/>
                </a:moveTo>
                <a:lnTo>
                  <a:pt x="3164656" y="0"/>
                </a:lnTo>
                <a:lnTo>
                  <a:pt x="31646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128840" y="1778508"/>
            <a:ext cx="14633229" cy="6729984"/>
          </a:xfrm>
          <a:prstGeom prst="rect">
            <a:avLst/>
          </a:prstGeom>
        </p:spPr>
        <p:txBody>
          <a:bodyPr anchor="t" rtlCol="false" tIns="0" lIns="0" bIns="0" rIns="0">
            <a:spAutoFit/>
          </a:bodyPr>
          <a:lstStyle/>
          <a:p>
            <a:pPr algn="ctr">
              <a:lnSpc>
                <a:spcPts val="4428"/>
              </a:lnSpc>
            </a:pPr>
            <a:r>
              <a:rPr lang="en-US" sz="3600" spc="28">
                <a:solidFill>
                  <a:srgbClr val="F5F5F5"/>
                </a:solidFill>
                <a:latin typeface="TT Commons Pro Expanded Bold"/>
              </a:rPr>
              <a:t>Adesso chiediamoci: con quali sentimenti Gesù visse quelle sue ultime 15 ore? Contempliamo Gesù le poche ore prima (il Giovedì Santo sera), durante l’ultima cena: </a:t>
            </a:r>
          </a:p>
          <a:p>
            <a:pPr algn="ctr">
              <a:lnSpc>
                <a:spcPts val="4428"/>
              </a:lnSpc>
            </a:pPr>
            <a:r>
              <a:rPr lang="en-US" sz="3600" spc="28">
                <a:solidFill>
                  <a:srgbClr val="F5F5F5"/>
                </a:solidFill>
                <a:latin typeface="TT Commons Pro Expanded Bold"/>
              </a:rPr>
              <a:t>·  In profonda intimità col Padre.</a:t>
            </a:r>
          </a:p>
          <a:p>
            <a:pPr algn="ctr">
              <a:lnSpc>
                <a:spcPts val="4428"/>
              </a:lnSpc>
            </a:pPr>
            <a:r>
              <a:rPr lang="en-US" sz="3600" spc="28">
                <a:solidFill>
                  <a:srgbClr val="F5F5F5"/>
                </a:solidFill>
                <a:latin typeface="TT Commons Pro Expanded Bold"/>
              </a:rPr>
              <a:t>·  Totalmente cosciente della realtà.</a:t>
            </a:r>
          </a:p>
          <a:p>
            <a:pPr algn="ctr">
              <a:lnSpc>
                <a:spcPts val="4428"/>
              </a:lnSpc>
            </a:pPr>
            <a:r>
              <a:rPr lang="en-US" sz="3600" spc="28">
                <a:solidFill>
                  <a:srgbClr val="F5F5F5"/>
                </a:solidFill>
                <a:latin typeface="TT Commons Pro Expanded Bold"/>
              </a:rPr>
              <a:t>·  Con serena gioia interiore per vivere la volontà del Padre.</a:t>
            </a:r>
          </a:p>
          <a:p>
            <a:pPr algn="ctr">
              <a:lnSpc>
                <a:spcPts val="4428"/>
              </a:lnSpc>
            </a:pPr>
            <a:r>
              <a:rPr lang="en-US" sz="3600" spc="28">
                <a:solidFill>
                  <a:srgbClr val="F5F5F5"/>
                </a:solidFill>
                <a:latin typeface="TT Commons Pro Expanded Bold"/>
              </a:rPr>
              <a:t>·  Trasmettendo pace interiore ai suoi discepoli: vi lascio la pace, vi do la mia pace (Gv 14,27).</a:t>
            </a:r>
          </a:p>
          <a:p>
            <a:pPr algn="ctr">
              <a:lnSpc>
                <a:spcPts val="4428"/>
              </a:lnSpc>
            </a:pPr>
            <a:r>
              <a:rPr lang="en-US" sz="3600" spc="28">
                <a:solidFill>
                  <a:srgbClr val="F5F5F5"/>
                </a:solidFill>
                <a:latin typeface="TT Commons Pro Expanded Bold"/>
              </a:rPr>
              <a:t>·  E gioia interiore: Questo vi ho detto perché la mia gioia sia in voi e la vostra gioia sia piena (Gv 15,11).</a:t>
            </a:r>
          </a:p>
          <a:p>
            <a:pPr algn="ctr">
              <a:lnSpc>
                <a:spcPts val="4428"/>
              </a:lnSpc>
            </a:pPr>
            <a:r>
              <a:rPr lang="en-US" sz="3600" spc="28">
                <a:solidFill>
                  <a:srgbClr val="F5F5F5"/>
                </a:solidFill>
                <a:latin typeface="TT Commons Pro Expanded Bold"/>
              </a:rPr>
              <a:t>·   Assumendo le conseguenze della missione vissuta.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764968" y="2937986"/>
            <a:ext cx="9765022" cy="4391978"/>
          </a:xfrm>
          <a:prstGeom prst="rect">
            <a:avLst/>
          </a:prstGeom>
        </p:spPr>
        <p:txBody>
          <a:bodyPr anchor="t" rtlCol="false" tIns="0" lIns="0" bIns="0" rIns="0">
            <a:spAutoFit/>
          </a:bodyPr>
          <a:lstStyle/>
          <a:p>
            <a:pPr algn="ctr">
              <a:lnSpc>
                <a:spcPts val="5780"/>
              </a:lnSpc>
            </a:pPr>
            <a:r>
              <a:rPr lang="en-US" sz="4699" spc="37">
                <a:solidFill>
                  <a:srgbClr val="F5F5F5"/>
                </a:solidFill>
                <a:latin typeface="TT Commons Pro Expanded Bold"/>
              </a:rPr>
              <a:t>MISSIONE DI GESÙ:</a:t>
            </a:r>
          </a:p>
          <a:p>
            <a:pPr algn="ctr">
              <a:lnSpc>
                <a:spcPts val="5411"/>
              </a:lnSpc>
            </a:pPr>
          </a:p>
          <a:p>
            <a:pPr algn="ctr">
              <a:lnSpc>
                <a:spcPts val="5903"/>
              </a:lnSpc>
            </a:pPr>
            <a:r>
              <a:rPr lang="en-US" sz="4799" spc="38">
                <a:solidFill>
                  <a:srgbClr val="F5F5F5"/>
                </a:solidFill>
                <a:latin typeface="TT Commons Pro Expanded Bold"/>
              </a:rPr>
              <a:t>“</a:t>
            </a:r>
            <a:r>
              <a:rPr lang="en-US" sz="4799" spc="38">
                <a:solidFill>
                  <a:srgbClr val="F5F5F5"/>
                </a:solidFill>
                <a:latin typeface="TT Commons Pro Expanded Bold Italics"/>
              </a:rPr>
              <a:t>DOPO CHE GIOVANNI FU ARRESTATO, GESÙ SI RECÒ NELLA GALILEA, PREDICANDO IL VANGELO…</a:t>
            </a:r>
            <a:r>
              <a:rPr lang="en-US" sz="4799" spc="38">
                <a:solidFill>
                  <a:srgbClr val="F5F5F5"/>
                </a:solidFill>
                <a:latin typeface="TT Commons Pro Expanded Bold"/>
              </a:rPr>
              <a:t>”.</a:t>
            </a:r>
          </a:p>
        </p:txBody>
      </p:sp>
      <p:sp>
        <p:nvSpPr>
          <p:cNvPr name="Freeform 5" id="5"/>
          <p:cNvSpPr/>
          <p:nvPr/>
        </p:nvSpPr>
        <p:spPr>
          <a:xfrm flipH="false" flipV="false" rot="0">
            <a:off x="1708154" y="4251729"/>
            <a:ext cx="4323737" cy="1783542"/>
          </a:xfrm>
          <a:custGeom>
            <a:avLst/>
            <a:gdLst/>
            <a:ahLst/>
            <a:cxnLst/>
            <a:rect r="r" b="b" t="t" l="l"/>
            <a:pathLst>
              <a:path h="1783542" w="4323737">
                <a:moveTo>
                  <a:pt x="0" y="0"/>
                </a:moveTo>
                <a:lnTo>
                  <a:pt x="4323737" y="0"/>
                </a:lnTo>
                <a:lnTo>
                  <a:pt x="4323737" y="1783542"/>
                </a:lnTo>
                <a:lnTo>
                  <a:pt x="0" y="17835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128840" y="1694307"/>
            <a:ext cx="14633229" cy="6869811"/>
          </a:xfrm>
          <a:prstGeom prst="rect">
            <a:avLst/>
          </a:prstGeom>
        </p:spPr>
        <p:txBody>
          <a:bodyPr anchor="t" rtlCol="false" tIns="0" lIns="0" bIns="0" rIns="0">
            <a:spAutoFit/>
          </a:bodyPr>
          <a:lstStyle/>
          <a:p>
            <a:pPr algn="ctr">
              <a:lnSpc>
                <a:spcPts val="5411"/>
              </a:lnSpc>
            </a:pPr>
            <a:r>
              <a:rPr lang="en-US" sz="4399" spc="35">
                <a:solidFill>
                  <a:srgbClr val="F5F5F5"/>
                </a:solidFill>
                <a:latin typeface="TT Commons Pro Expanded Bold"/>
              </a:rPr>
              <a:t>DURANTE LA PASSIONE:</a:t>
            </a:r>
          </a:p>
          <a:p>
            <a:pPr algn="ctr">
              <a:lnSpc>
                <a:spcPts val="5411"/>
              </a:lnSpc>
            </a:pPr>
          </a:p>
          <a:p>
            <a:pPr algn="ctr">
              <a:lnSpc>
                <a:spcPts val="5411"/>
              </a:lnSpc>
            </a:pPr>
            <a:r>
              <a:rPr lang="en-US" sz="4399" spc="35">
                <a:solidFill>
                  <a:srgbClr val="F5F5F5"/>
                </a:solidFill>
                <a:latin typeface="TT Commons Pro Expanded Bold"/>
              </a:rPr>
              <a:t>·  In silenzio. Senza polemica.</a:t>
            </a:r>
          </a:p>
          <a:p>
            <a:pPr algn="ctr">
              <a:lnSpc>
                <a:spcPts val="5411"/>
              </a:lnSpc>
            </a:pPr>
            <a:r>
              <a:rPr lang="en-US" sz="4399" spc="35">
                <a:solidFill>
                  <a:srgbClr val="F5F5F5"/>
                </a:solidFill>
                <a:latin typeface="TT Commons Pro Expanded Bold"/>
              </a:rPr>
              <a:t>·  Soffrendo molto, al punto di dire: Padre, perché mi hai abbandonato?</a:t>
            </a:r>
          </a:p>
          <a:p>
            <a:pPr algn="ctr">
              <a:lnSpc>
                <a:spcPts val="5411"/>
              </a:lnSpc>
            </a:pPr>
            <a:r>
              <a:rPr lang="en-US" sz="4399" spc="35">
                <a:solidFill>
                  <a:srgbClr val="F5F5F5"/>
                </a:solidFill>
                <a:latin typeface="TT Commons Pro Expanded Bold"/>
              </a:rPr>
              <a:t>·  Con tanta fiducia nella presenza del Padre.</a:t>
            </a:r>
          </a:p>
          <a:p>
            <a:pPr algn="ctr">
              <a:lnSpc>
                <a:spcPts val="5411"/>
              </a:lnSpc>
            </a:pPr>
            <a:r>
              <a:rPr lang="en-US" sz="4399" spc="35">
                <a:solidFill>
                  <a:srgbClr val="F5F5F5"/>
                </a:solidFill>
                <a:latin typeface="TT Commons Pro Expanded Bold"/>
              </a:rPr>
              <a:t>·  Animando il dolore delle pie donne.</a:t>
            </a:r>
          </a:p>
          <a:p>
            <a:pPr algn="ctr">
              <a:lnSpc>
                <a:spcPts val="5411"/>
              </a:lnSpc>
            </a:pPr>
            <a:r>
              <a:rPr lang="en-US" sz="4399" spc="35">
                <a:solidFill>
                  <a:srgbClr val="F5F5F5"/>
                </a:solidFill>
                <a:latin typeface="TT Commons Pro Expanded Bold"/>
              </a:rPr>
              <a:t>·  Guardando al futuro: “</a:t>
            </a:r>
            <a:r>
              <a:rPr lang="en-US" sz="4399" spc="35">
                <a:solidFill>
                  <a:srgbClr val="F5F5F5"/>
                </a:solidFill>
                <a:latin typeface="TT Commons Pro Expanded Bold Italics"/>
              </a:rPr>
              <a:t>Ecco tua madre… </a:t>
            </a:r>
          </a:p>
          <a:p>
            <a:pPr algn="ctr">
              <a:lnSpc>
                <a:spcPts val="5411"/>
              </a:lnSpc>
            </a:pPr>
            <a:r>
              <a:rPr lang="en-US" sz="4399" spc="35">
                <a:solidFill>
                  <a:srgbClr val="F5F5F5"/>
                </a:solidFill>
                <a:latin typeface="TT Commons Pro Expanded Bold Italics"/>
              </a:rPr>
              <a:t>Ecco tuo figlio</a:t>
            </a:r>
            <a:r>
              <a:rPr lang="en-US" sz="4399" spc="35">
                <a:solidFill>
                  <a:srgbClr val="F5F5F5"/>
                </a:solidFill>
                <a:latin typeface="TT Commons Pro Expanded Bold"/>
              </a:rPr>
              <a:t>”.</a:t>
            </a:r>
          </a:p>
          <a:p>
            <a:pPr algn="ctr">
              <a:lnSpc>
                <a:spcPts val="5411"/>
              </a:lnSpc>
            </a:pPr>
            <a:r>
              <a:rPr lang="en-US" sz="4399" spc="35">
                <a:solidFill>
                  <a:srgbClr val="F5F5F5"/>
                </a:solidFill>
                <a:latin typeface="TT Commons Pro Expanded Bold"/>
              </a:rPr>
              <a:t>·  Perdonando</a:t>
            </a:r>
            <a:r>
              <a:rPr lang="en-US" sz="4399" spc="35">
                <a:solidFill>
                  <a:srgbClr val="F5F5F5"/>
                </a:solidFill>
                <a:latin typeface="TT Commons Pro Expanded Bold"/>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632305" y="1960626"/>
            <a:ext cx="11370198" cy="6337173"/>
          </a:xfrm>
          <a:prstGeom prst="rect">
            <a:avLst/>
          </a:prstGeom>
        </p:spPr>
        <p:txBody>
          <a:bodyPr anchor="t" rtlCol="false" tIns="0" lIns="0" bIns="0" rIns="0">
            <a:spAutoFit/>
          </a:bodyPr>
          <a:lstStyle/>
          <a:p>
            <a:pPr algn="ctr">
              <a:lnSpc>
                <a:spcPts val="5411"/>
              </a:lnSpc>
            </a:pPr>
            <a:r>
              <a:rPr lang="en-US" sz="4399" spc="35">
                <a:solidFill>
                  <a:srgbClr val="F5F5F5"/>
                </a:solidFill>
                <a:latin typeface="TT Commons Pro Expanded Bold"/>
              </a:rPr>
              <a:t>PER NOI OGGI. IN PICCOLI GRUPPI:</a:t>
            </a:r>
          </a:p>
          <a:p>
            <a:pPr algn="ctr">
              <a:lnSpc>
                <a:spcPts val="5411"/>
              </a:lnSpc>
            </a:pPr>
          </a:p>
          <a:p>
            <a:pPr algn="ctr">
              <a:lnSpc>
                <a:spcPts val="4919"/>
              </a:lnSpc>
            </a:pPr>
            <a:r>
              <a:rPr lang="en-US" sz="3999" spc="31">
                <a:solidFill>
                  <a:srgbClr val="F5F5F5"/>
                </a:solidFill>
                <a:latin typeface="TT Commons Pro Expanded Bold"/>
              </a:rPr>
              <a:t>·  Come vivere oggi i sentimenti, lo stile di vita di Gesù della sua ultima cena – prigione – condanna – e croce?</a:t>
            </a:r>
          </a:p>
          <a:p>
            <a:pPr algn="ctr">
              <a:lnSpc>
                <a:spcPts val="4919"/>
              </a:lnSpc>
            </a:pPr>
            <a:r>
              <a:rPr lang="en-US" sz="3999" spc="31">
                <a:solidFill>
                  <a:srgbClr val="F5F5F5"/>
                </a:solidFill>
                <a:latin typeface="TT Commons Pro Expanded Bold"/>
              </a:rPr>
              <a:t>·  Questo sia a livello personale – ecclesiale – sociale? </a:t>
            </a:r>
          </a:p>
          <a:p>
            <a:pPr algn="ctr">
              <a:lnSpc>
                <a:spcPts val="4919"/>
              </a:lnSpc>
            </a:pPr>
            <a:r>
              <a:rPr lang="en-US" sz="3999" spc="31">
                <a:solidFill>
                  <a:srgbClr val="F5F5F5"/>
                </a:solidFill>
                <a:latin typeface="TT Commons Pro Expanded Bold"/>
              </a:rPr>
              <a:t>·  Come passare dalla devozione della Settimana Santa alla sequela di Gesù degli ultimi giorni della sua vita? </a:t>
            </a:r>
          </a:p>
        </p:txBody>
      </p:sp>
      <p:sp>
        <p:nvSpPr>
          <p:cNvPr name="Freeform 5" id="5"/>
          <p:cNvSpPr/>
          <p:nvPr/>
        </p:nvSpPr>
        <p:spPr>
          <a:xfrm flipH="false" flipV="false" rot="0">
            <a:off x="2123062" y="3086100"/>
            <a:ext cx="2741485" cy="4114800"/>
          </a:xfrm>
          <a:custGeom>
            <a:avLst/>
            <a:gdLst/>
            <a:ahLst/>
            <a:cxnLst/>
            <a:rect r="r" b="b" t="t" l="l"/>
            <a:pathLst>
              <a:path h="4114800" w="2741485">
                <a:moveTo>
                  <a:pt x="0" y="0"/>
                </a:moveTo>
                <a:lnTo>
                  <a:pt x="2741485" y="0"/>
                </a:lnTo>
                <a:lnTo>
                  <a:pt x="27414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59399" y="2245695"/>
            <a:ext cx="4165595" cy="5795610"/>
          </a:xfrm>
          <a:custGeom>
            <a:avLst/>
            <a:gdLst/>
            <a:ahLst/>
            <a:cxnLst/>
            <a:rect r="r" b="b" t="t" l="l"/>
            <a:pathLst>
              <a:path h="5795610" w="4165595">
                <a:moveTo>
                  <a:pt x="0" y="0"/>
                </a:moveTo>
                <a:lnTo>
                  <a:pt x="4165594" y="0"/>
                </a:lnTo>
                <a:lnTo>
                  <a:pt x="4165594" y="5795610"/>
                </a:lnTo>
                <a:lnTo>
                  <a:pt x="0" y="57956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5701000" y="4042410"/>
            <a:ext cx="11370198" cy="2173605"/>
          </a:xfrm>
          <a:prstGeom prst="rect">
            <a:avLst/>
          </a:prstGeom>
        </p:spPr>
        <p:txBody>
          <a:bodyPr anchor="t" rtlCol="false" tIns="0" lIns="0" bIns="0" rIns="0">
            <a:spAutoFit/>
          </a:bodyPr>
          <a:lstStyle/>
          <a:p>
            <a:pPr algn="ctr">
              <a:lnSpc>
                <a:spcPts val="8609"/>
              </a:lnSpc>
            </a:pPr>
            <a:r>
              <a:rPr lang="en-US" sz="6999" spc="55">
                <a:solidFill>
                  <a:srgbClr val="F5F5F5"/>
                </a:solidFill>
                <a:latin typeface="TT Commons Pro Expanded Bold"/>
              </a:rPr>
              <a:t>L’ ULTIMA PAROLA: RISURREZIONE!</a:t>
            </a:r>
            <a:r>
              <a:rPr lang="en-US" sz="6999" spc="55">
                <a:solidFill>
                  <a:srgbClr val="F5F5F5"/>
                </a:solidFill>
                <a:latin typeface="TT Commons Pro Expanded Bold"/>
              </a:rPr>
              <a:t>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56925" y="2491007"/>
            <a:ext cx="5526027" cy="5304986"/>
          </a:xfrm>
          <a:custGeom>
            <a:avLst/>
            <a:gdLst/>
            <a:ahLst/>
            <a:cxnLst/>
            <a:rect r="r" b="b" t="t" l="l"/>
            <a:pathLst>
              <a:path h="5304986" w="5526027">
                <a:moveTo>
                  <a:pt x="0" y="0"/>
                </a:moveTo>
                <a:lnTo>
                  <a:pt x="5526028" y="0"/>
                </a:lnTo>
                <a:lnTo>
                  <a:pt x="5526028" y="5304986"/>
                </a:lnTo>
                <a:lnTo>
                  <a:pt x="0" y="53049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7624471" y="4042410"/>
            <a:ext cx="9446727" cy="2173605"/>
          </a:xfrm>
          <a:prstGeom prst="rect">
            <a:avLst/>
          </a:prstGeom>
        </p:spPr>
        <p:txBody>
          <a:bodyPr anchor="t" rtlCol="false" tIns="0" lIns="0" bIns="0" rIns="0">
            <a:spAutoFit/>
          </a:bodyPr>
          <a:lstStyle/>
          <a:p>
            <a:pPr algn="ctr">
              <a:lnSpc>
                <a:spcPts val="8609"/>
              </a:lnSpc>
            </a:pPr>
            <a:r>
              <a:rPr lang="en-US" sz="6999" spc="55">
                <a:solidFill>
                  <a:srgbClr val="F5F5F5"/>
                </a:solidFill>
                <a:latin typeface="TT Commons Pro Expanded Bold"/>
              </a:rPr>
              <a:t>LA VITA VA OLTRE LA MORTE!</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812573" y="2956560"/>
            <a:ext cx="9446727" cy="4345305"/>
          </a:xfrm>
          <a:prstGeom prst="rect">
            <a:avLst/>
          </a:prstGeom>
        </p:spPr>
        <p:txBody>
          <a:bodyPr anchor="t" rtlCol="false" tIns="0" lIns="0" bIns="0" rIns="0">
            <a:spAutoFit/>
          </a:bodyPr>
          <a:lstStyle/>
          <a:p>
            <a:pPr algn="ctr">
              <a:lnSpc>
                <a:spcPts val="8609"/>
              </a:lnSpc>
            </a:pPr>
            <a:r>
              <a:rPr lang="en-US" sz="6999" spc="55">
                <a:solidFill>
                  <a:srgbClr val="F5F5F5"/>
                </a:solidFill>
                <a:latin typeface="TT Commons Pro Expanded Bold"/>
              </a:rPr>
              <a:t>LA VITA È PRESENTE CAMMINANDO VERSO IL FUTURO!</a:t>
            </a:r>
          </a:p>
        </p:txBody>
      </p:sp>
      <p:sp>
        <p:nvSpPr>
          <p:cNvPr name="Freeform 5" id="5"/>
          <p:cNvSpPr/>
          <p:nvPr/>
        </p:nvSpPr>
        <p:spPr>
          <a:xfrm flipH="false" flipV="false" rot="0">
            <a:off x="1663893" y="2194186"/>
            <a:ext cx="5788029" cy="5898628"/>
          </a:xfrm>
          <a:custGeom>
            <a:avLst/>
            <a:gdLst/>
            <a:ahLst/>
            <a:cxnLst/>
            <a:rect r="r" b="b" t="t" l="l"/>
            <a:pathLst>
              <a:path h="5898628" w="5788029">
                <a:moveTo>
                  <a:pt x="0" y="0"/>
                </a:moveTo>
                <a:lnTo>
                  <a:pt x="5788029" y="0"/>
                </a:lnTo>
                <a:lnTo>
                  <a:pt x="5788029" y="5898628"/>
                </a:lnTo>
                <a:lnTo>
                  <a:pt x="0" y="58986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72638" y="3086100"/>
            <a:ext cx="6302545" cy="4114800"/>
          </a:xfrm>
          <a:custGeom>
            <a:avLst/>
            <a:gdLst/>
            <a:ahLst/>
            <a:cxnLst/>
            <a:rect r="r" b="b" t="t" l="l"/>
            <a:pathLst>
              <a:path h="4114800" w="6302545">
                <a:moveTo>
                  <a:pt x="0" y="0"/>
                </a:moveTo>
                <a:lnTo>
                  <a:pt x="6302544" y="0"/>
                </a:lnTo>
                <a:lnTo>
                  <a:pt x="63025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8797426" y="3499485"/>
            <a:ext cx="7712169" cy="3259455"/>
          </a:xfrm>
          <a:prstGeom prst="rect">
            <a:avLst/>
          </a:prstGeom>
        </p:spPr>
        <p:txBody>
          <a:bodyPr anchor="t" rtlCol="false" tIns="0" lIns="0" bIns="0" rIns="0">
            <a:spAutoFit/>
          </a:bodyPr>
          <a:lstStyle/>
          <a:p>
            <a:pPr algn="ctr">
              <a:lnSpc>
                <a:spcPts val="8609"/>
              </a:lnSpc>
            </a:pPr>
            <a:r>
              <a:rPr lang="en-US" sz="6999" spc="55">
                <a:solidFill>
                  <a:srgbClr val="F5F5F5"/>
                </a:solidFill>
                <a:latin typeface="TT Commons Pro Expanded Bold"/>
              </a:rPr>
              <a:t>LA VITA È UTOPIA E ESCATOLOGIA</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181238"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454787" y="2341381"/>
            <a:ext cx="4564906" cy="5604237"/>
          </a:xfrm>
          <a:custGeom>
            <a:avLst/>
            <a:gdLst/>
            <a:ahLst/>
            <a:cxnLst/>
            <a:rect r="r" b="b" t="t" l="l"/>
            <a:pathLst>
              <a:path h="5604237" w="4564906">
                <a:moveTo>
                  <a:pt x="0" y="0"/>
                </a:moveTo>
                <a:lnTo>
                  <a:pt x="4564906" y="0"/>
                </a:lnTo>
                <a:lnTo>
                  <a:pt x="4564906" y="5604238"/>
                </a:lnTo>
                <a:lnTo>
                  <a:pt x="0" y="56042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8900469" y="2532126"/>
            <a:ext cx="7712169" cy="5194173"/>
          </a:xfrm>
          <a:prstGeom prst="rect">
            <a:avLst/>
          </a:prstGeom>
        </p:spPr>
        <p:txBody>
          <a:bodyPr anchor="t" rtlCol="false" tIns="0" lIns="0" bIns="0" rIns="0">
            <a:spAutoFit/>
          </a:bodyPr>
          <a:lstStyle/>
          <a:p>
            <a:pPr algn="ctr">
              <a:lnSpc>
                <a:spcPts val="8240"/>
              </a:lnSpc>
            </a:pPr>
            <a:r>
              <a:rPr lang="en-US" sz="6699" spc="53">
                <a:solidFill>
                  <a:srgbClr val="F5F5F5"/>
                </a:solidFill>
                <a:latin typeface="TT Commons Pro Expanded Bold"/>
              </a:rPr>
              <a:t>ABBIATE FIDUCIA! </a:t>
            </a:r>
          </a:p>
          <a:p>
            <a:pPr algn="ctr">
              <a:lnSpc>
                <a:spcPts val="8240"/>
              </a:lnSpc>
            </a:pPr>
            <a:r>
              <a:rPr lang="en-US" sz="6699" spc="53">
                <a:solidFill>
                  <a:srgbClr val="F5F5F5"/>
                </a:solidFill>
                <a:latin typeface="TT Commons Pro Expanded Bold"/>
              </a:rPr>
              <a:t>IO HO VINTO IL MONDO!</a:t>
            </a:r>
          </a:p>
          <a:p>
            <a:pPr algn="ctr">
              <a:lnSpc>
                <a:spcPts val="8240"/>
              </a:lnSpc>
            </a:pPr>
            <a:r>
              <a:rPr lang="en-US" sz="6699" spc="53">
                <a:solidFill>
                  <a:srgbClr val="F5F5F5"/>
                </a:solidFill>
                <a:latin typeface="TT Commons Pro Expanded Bold"/>
              </a:rPr>
              <a:t>(GV 16,33)</a:t>
            </a:r>
          </a:p>
        </p:txBody>
      </p:sp>
      <p:sp>
        <p:nvSpPr>
          <p:cNvPr name="TextBox 6" id="6"/>
          <p:cNvSpPr txBox="true"/>
          <p:nvPr/>
        </p:nvSpPr>
        <p:spPr>
          <a:xfrm rot="0">
            <a:off x="2454787" y="7869419"/>
            <a:ext cx="4564906" cy="712472"/>
          </a:xfrm>
          <a:prstGeom prst="rect">
            <a:avLst/>
          </a:prstGeom>
        </p:spPr>
        <p:txBody>
          <a:bodyPr anchor="t" rtlCol="false" tIns="0" lIns="0" bIns="0" rIns="0">
            <a:spAutoFit/>
          </a:bodyPr>
          <a:lstStyle/>
          <a:p>
            <a:pPr algn="ctr" marL="0" indent="0" lvl="0">
              <a:lnSpc>
                <a:spcPts val="5879"/>
              </a:lnSpc>
              <a:spcBef>
                <a:spcPct val="0"/>
              </a:spcBef>
            </a:pPr>
            <a:r>
              <a:rPr lang="en-US" sz="4199">
                <a:solidFill>
                  <a:srgbClr val="FFFFFF"/>
                </a:solidFill>
                <a:latin typeface="Didact Gothic"/>
              </a:rPr>
              <a:t>EGO VICI MUNDUM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261489" y="3515106"/>
            <a:ext cx="9765022" cy="3237738"/>
          </a:xfrm>
          <a:prstGeom prst="rect">
            <a:avLst/>
          </a:prstGeom>
        </p:spPr>
        <p:txBody>
          <a:bodyPr anchor="t" rtlCol="false" tIns="0" lIns="0" bIns="0" rIns="0">
            <a:spAutoFit/>
          </a:bodyPr>
          <a:lstStyle/>
          <a:p>
            <a:pPr algn="ctr">
              <a:lnSpc>
                <a:spcPts val="6395"/>
              </a:lnSpc>
            </a:pPr>
            <a:r>
              <a:rPr lang="en-US" sz="5199" spc="41">
                <a:solidFill>
                  <a:srgbClr val="F5F5F5"/>
                </a:solidFill>
                <a:latin typeface="TT Commons Pro Expanded Bold"/>
              </a:rPr>
              <a:t>“Il tempo è compiuto e il Regno di Dio è vicino; convertitevi e credete al Vangelo” (Mc 1,14-15). </a:t>
            </a:r>
          </a:p>
        </p:txBody>
      </p:sp>
      <p:sp>
        <p:nvSpPr>
          <p:cNvPr name="Freeform 5" id="5"/>
          <p:cNvSpPr/>
          <p:nvPr/>
        </p:nvSpPr>
        <p:spPr>
          <a:xfrm flipH="false" flipV="false" rot="0">
            <a:off x="2517854" y="1918278"/>
            <a:ext cx="4527978" cy="4114800"/>
          </a:xfrm>
          <a:custGeom>
            <a:avLst/>
            <a:gdLst/>
            <a:ahLst/>
            <a:cxnLst/>
            <a:rect r="r" b="b" t="t" l="l"/>
            <a:pathLst>
              <a:path h="4114800" w="4527978">
                <a:moveTo>
                  <a:pt x="0" y="0"/>
                </a:moveTo>
                <a:lnTo>
                  <a:pt x="4527978" y="0"/>
                </a:lnTo>
                <a:lnTo>
                  <a:pt x="45279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1762522" y="4354800"/>
            <a:ext cx="4527978" cy="4114800"/>
          </a:xfrm>
          <a:custGeom>
            <a:avLst/>
            <a:gdLst/>
            <a:ahLst/>
            <a:cxnLst/>
            <a:rect r="r" b="b" t="t" l="l"/>
            <a:pathLst>
              <a:path h="4114800" w="4527978">
                <a:moveTo>
                  <a:pt x="0" y="0"/>
                </a:moveTo>
                <a:lnTo>
                  <a:pt x="4527978" y="0"/>
                </a:lnTo>
                <a:lnTo>
                  <a:pt x="45279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52796" y="3657028"/>
            <a:ext cx="10348932" cy="2982087"/>
          </a:xfrm>
          <a:prstGeom prst="rect">
            <a:avLst/>
          </a:prstGeom>
        </p:spPr>
        <p:txBody>
          <a:bodyPr anchor="t" rtlCol="false" tIns="0" lIns="0" bIns="0" rIns="0">
            <a:spAutoFit/>
          </a:bodyPr>
          <a:lstStyle/>
          <a:p>
            <a:pPr algn="ctr">
              <a:lnSpc>
                <a:spcPts val="5903"/>
              </a:lnSpc>
            </a:pPr>
            <a:r>
              <a:rPr lang="en-US" sz="4799" spc="38">
                <a:solidFill>
                  <a:srgbClr val="F5F5F5"/>
                </a:solidFill>
                <a:latin typeface="TT Commons Pro Expanded Bold"/>
              </a:rPr>
              <a:t>Questa è la grande missione abbracciata e vissuta da Gesù, assumendone liberamente le conseguenze...</a:t>
            </a:r>
          </a:p>
        </p:txBody>
      </p:sp>
      <p:sp>
        <p:nvSpPr>
          <p:cNvPr name="Freeform 5" id="5"/>
          <p:cNvSpPr/>
          <p:nvPr/>
        </p:nvSpPr>
        <p:spPr>
          <a:xfrm flipH="false" flipV="false" rot="0">
            <a:off x="1350919" y="3552928"/>
            <a:ext cx="4003728" cy="3181144"/>
          </a:xfrm>
          <a:custGeom>
            <a:avLst/>
            <a:gdLst/>
            <a:ahLst/>
            <a:cxnLst/>
            <a:rect r="r" b="b" t="t" l="l"/>
            <a:pathLst>
              <a:path h="3181144" w="4003728">
                <a:moveTo>
                  <a:pt x="0" y="0"/>
                </a:moveTo>
                <a:lnTo>
                  <a:pt x="4003729" y="0"/>
                </a:lnTo>
                <a:lnTo>
                  <a:pt x="4003729" y="3181144"/>
                </a:lnTo>
                <a:lnTo>
                  <a:pt x="0" y="3181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55839" y="2621470"/>
            <a:ext cx="10348932" cy="5044059"/>
          </a:xfrm>
          <a:prstGeom prst="rect">
            <a:avLst/>
          </a:prstGeom>
        </p:spPr>
        <p:txBody>
          <a:bodyPr anchor="t" rtlCol="false" tIns="0" lIns="0" bIns="0" rIns="0">
            <a:spAutoFit/>
          </a:bodyPr>
          <a:lstStyle/>
          <a:p>
            <a:pPr algn="ctr">
              <a:lnSpc>
                <a:spcPts val="4428"/>
              </a:lnSpc>
            </a:pPr>
            <a:r>
              <a:rPr lang="en-US" sz="3600" spc="28">
                <a:solidFill>
                  <a:srgbClr val="F5F5F5"/>
                </a:solidFill>
                <a:latin typeface="TT Commons Pro Expanded Bold"/>
              </a:rPr>
              <a:t>Come sorse la prima equipe missionaria scelta da Gesù: “</a:t>
            </a:r>
            <a:r>
              <a:rPr lang="en-US" sz="3600" spc="28">
                <a:solidFill>
                  <a:srgbClr val="F5F5F5"/>
                </a:solidFill>
                <a:latin typeface="TT Commons Pro Expanded Bold Italics"/>
              </a:rPr>
              <a:t>Passando lungo il mare della Galilea, vide Simone e Andrea, pescatori e fratelli; e disse loro: seguitemi, vi farò diventare pescatori di uomini. E subito, lasciate le reti, lo seguirono… Più avanti, scelse altri due fratelli e pescatori: Giacomo e Giovanni</a:t>
            </a:r>
            <a:r>
              <a:rPr lang="en-US" sz="3600" spc="28">
                <a:solidFill>
                  <a:srgbClr val="F5F5F5"/>
                </a:solidFill>
                <a:latin typeface="TT Commons Pro Expanded Bold"/>
              </a:rPr>
              <a:t>”. Fu l’inizio di tutto (Mc 1,16-20).</a:t>
            </a:r>
          </a:p>
        </p:txBody>
      </p:sp>
      <p:sp>
        <p:nvSpPr>
          <p:cNvPr name="Freeform 5" id="5"/>
          <p:cNvSpPr/>
          <p:nvPr/>
        </p:nvSpPr>
        <p:spPr>
          <a:xfrm flipH="false" flipV="false" rot="0">
            <a:off x="1948096" y="3086100"/>
            <a:ext cx="2988373" cy="4114800"/>
          </a:xfrm>
          <a:custGeom>
            <a:avLst/>
            <a:gdLst/>
            <a:ahLst/>
            <a:cxnLst/>
            <a:rect r="r" b="b" t="t" l="l"/>
            <a:pathLst>
              <a:path h="4114800" w="2988373">
                <a:moveTo>
                  <a:pt x="0" y="0"/>
                </a:moveTo>
                <a:lnTo>
                  <a:pt x="2988374" y="0"/>
                </a:lnTo>
                <a:lnTo>
                  <a:pt x="29883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3919" r="0" b="-83919"/>
            </a:stretch>
          </a:blipFill>
        </p:spPr>
      </p:sp>
      <p:sp>
        <p:nvSpPr>
          <p:cNvPr name="Freeform 3" id="3"/>
          <p:cNvSpPr/>
          <p:nvPr/>
        </p:nvSpPr>
        <p:spPr>
          <a:xfrm flipH="false" flipV="false" rot="0">
            <a:off x="301455" y="722227"/>
            <a:ext cx="17685091" cy="8842545"/>
          </a:xfrm>
          <a:custGeom>
            <a:avLst/>
            <a:gdLst/>
            <a:ahLst/>
            <a:cxnLst/>
            <a:rect r="r" b="b" t="t" l="l"/>
            <a:pathLst>
              <a:path h="8842545" w="17685091">
                <a:moveTo>
                  <a:pt x="0" y="0"/>
                </a:moveTo>
                <a:lnTo>
                  <a:pt x="17685090" y="0"/>
                </a:lnTo>
                <a:lnTo>
                  <a:pt x="17685090" y="8842546"/>
                </a:lnTo>
                <a:lnTo>
                  <a:pt x="0" y="8842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04318" y="3742372"/>
            <a:ext cx="10348932" cy="2783205"/>
          </a:xfrm>
          <a:prstGeom prst="rect">
            <a:avLst/>
          </a:prstGeom>
        </p:spPr>
        <p:txBody>
          <a:bodyPr anchor="t" rtlCol="false" tIns="0" lIns="0" bIns="0" rIns="0">
            <a:spAutoFit/>
          </a:bodyPr>
          <a:lstStyle/>
          <a:p>
            <a:pPr algn="ctr">
              <a:lnSpc>
                <a:spcPts val="5534"/>
              </a:lnSpc>
            </a:pPr>
            <a:r>
              <a:rPr lang="en-US" sz="4499" spc="35">
                <a:solidFill>
                  <a:srgbClr val="F5F5F5"/>
                </a:solidFill>
                <a:latin typeface="TT Commons Pro Expanded Bold"/>
              </a:rPr>
              <a:t>Questa fu la prima giornata missionaria di Gesù (Mc 1,21-39). Mattino, mezzogiorno, sera; notte, il giorno seguente…</a:t>
            </a:r>
          </a:p>
        </p:txBody>
      </p:sp>
      <p:sp>
        <p:nvSpPr>
          <p:cNvPr name="Freeform 5" id="5"/>
          <p:cNvSpPr/>
          <p:nvPr/>
        </p:nvSpPr>
        <p:spPr>
          <a:xfrm flipH="false" flipV="false" rot="0">
            <a:off x="1760133" y="3086100"/>
            <a:ext cx="4119950" cy="4114800"/>
          </a:xfrm>
          <a:custGeom>
            <a:avLst/>
            <a:gdLst/>
            <a:ahLst/>
            <a:cxnLst/>
            <a:rect r="r" b="b" t="t" l="l"/>
            <a:pathLst>
              <a:path h="4114800" w="4119950">
                <a:moveTo>
                  <a:pt x="0" y="0"/>
                </a:moveTo>
                <a:lnTo>
                  <a:pt x="4119949" y="0"/>
                </a:lnTo>
                <a:lnTo>
                  <a:pt x="41199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DAGAcsimxto</dc:identifier>
  <dcterms:modified xsi:type="dcterms:W3CDTF">2011-08-01T06:04:30Z</dcterms:modified>
  <cp:revision>1</cp:revision>
  <dc:title>Meditazione don Luigi Mosconi Settimana Santa 2024</dc:title>
</cp:coreProperties>
</file>